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81" r:id="rId3"/>
    <p:sldId id="282" r:id="rId4"/>
    <p:sldId id="283" r:id="rId5"/>
    <p:sldId id="284" r:id="rId6"/>
    <p:sldId id="286" r:id="rId7"/>
    <p:sldId id="287" r:id="rId8"/>
    <p:sldId id="288" r:id="rId9"/>
    <p:sldId id="290" r:id="rId10"/>
    <p:sldId id="275" r:id="rId11"/>
    <p:sldId id="277" r:id="rId12"/>
    <p:sldId id="291" r:id="rId13"/>
  </p:sldIdLst>
  <p:sldSz cx="12192000" cy="6858000"/>
  <p:notesSz cx="6858000" cy="9144000"/>
  <p:defaultTextStyle>
    <a:defPPr>
      <a:defRPr lang="en-G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–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345" autoAdjust="0"/>
    <p:restoredTop sz="94623"/>
  </p:normalViewPr>
  <p:slideViewPr>
    <p:cSldViewPr snapToGrid="0">
      <p:cViewPr varScale="1">
        <p:scale>
          <a:sx n="108" d="100"/>
          <a:sy n="108" d="100"/>
        </p:scale>
        <p:origin x="97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8BDD948-E770-4CA2-A059-4A635F59C9D9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5696DDC-A7C7-497C-8C78-4E0B47FEB7CE}">
      <dgm:prSet/>
      <dgm:spPr/>
      <dgm:t>
        <a:bodyPr/>
        <a:lstStyle/>
        <a:p>
          <a:r>
            <a:rPr lang="ka-GE" dirty="0"/>
            <a:t>სკოლის განვითარების სტრატეგიული და სამოქმედო გეგმა </a:t>
          </a:r>
          <a:endParaRPr lang="en-US" dirty="0"/>
        </a:p>
      </dgm:t>
    </dgm:pt>
    <dgm:pt modelId="{35A7B6CB-61F9-410B-BAE9-A976D030CD7C}" type="parTrans" cxnId="{94515F8D-05CC-440B-81F5-8C8F8817FF79}">
      <dgm:prSet/>
      <dgm:spPr/>
      <dgm:t>
        <a:bodyPr/>
        <a:lstStyle/>
        <a:p>
          <a:endParaRPr lang="en-US"/>
        </a:p>
      </dgm:t>
    </dgm:pt>
    <dgm:pt modelId="{76FEBEBB-9A84-4D75-BA34-B9C39155A02C}" type="sibTrans" cxnId="{94515F8D-05CC-440B-81F5-8C8F8817FF79}">
      <dgm:prSet/>
      <dgm:spPr/>
      <dgm:t>
        <a:bodyPr/>
        <a:lstStyle/>
        <a:p>
          <a:endParaRPr lang="en-US"/>
        </a:p>
      </dgm:t>
    </dgm:pt>
    <dgm:pt modelId="{DDF3C3F2-1866-4460-AC0B-1D22A236C5AD}">
      <dgm:prSet/>
      <dgm:spPr/>
      <dgm:t>
        <a:bodyPr/>
        <a:lstStyle/>
        <a:p>
          <a:r>
            <a:rPr lang="ka-GE" dirty="0"/>
            <a:t>სასკოლო სასწავლო გეგმა და კურიკულუმი</a:t>
          </a:r>
          <a:r>
            <a:rPr lang="en-US" dirty="0"/>
            <a:t> </a:t>
          </a:r>
        </a:p>
      </dgm:t>
    </dgm:pt>
    <dgm:pt modelId="{2601602C-6983-4463-A1E1-11BB910B5A7E}" type="parTrans" cxnId="{81207403-B75C-463C-86B7-6ABBE25B970B}">
      <dgm:prSet/>
      <dgm:spPr/>
      <dgm:t>
        <a:bodyPr/>
        <a:lstStyle/>
        <a:p>
          <a:endParaRPr lang="en-US"/>
        </a:p>
      </dgm:t>
    </dgm:pt>
    <dgm:pt modelId="{B0A29021-1635-4BDB-86D5-E64C205EB31D}" type="sibTrans" cxnId="{81207403-B75C-463C-86B7-6ABBE25B970B}">
      <dgm:prSet/>
      <dgm:spPr/>
      <dgm:t>
        <a:bodyPr/>
        <a:lstStyle/>
        <a:p>
          <a:endParaRPr lang="en-US"/>
        </a:p>
      </dgm:t>
    </dgm:pt>
    <dgm:pt modelId="{26F70228-987E-48F3-AC32-0798DB1726B0}">
      <dgm:prSet/>
      <dgm:spPr/>
      <dgm:t>
        <a:bodyPr/>
        <a:lstStyle/>
        <a:p>
          <a:r>
            <a:rPr lang="ka-GE" dirty="0"/>
            <a:t>ხარისხის მართვის მექანიზმები სკოლაში</a:t>
          </a:r>
          <a:endParaRPr lang="en-US" dirty="0"/>
        </a:p>
      </dgm:t>
    </dgm:pt>
    <dgm:pt modelId="{2D833F20-1AAC-44F4-A557-6EEC89B63D79}" type="parTrans" cxnId="{152B8DD6-04FB-47C1-8ED5-28CD3DFA43A1}">
      <dgm:prSet/>
      <dgm:spPr/>
      <dgm:t>
        <a:bodyPr/>
        <a:lstStyle/>
        <a:p>
          <a:endParaRPr lang="en-US"/>
        </a:p>
      </dgm:t>
    </dgm:pt>
    <dgm:pt modelId="{780F5C32-5B5B-4A06-B573-CAF416BEC804}" type="sibTrans" cxnId="{152B8DD6-04FB-47C1-8ED5-28CD3DFA43A1}">
      <dgm:prSet/>
      <dgm:spPr/>
      <dgm:t>
        <a:bodyPr/>
        <a:lstStyle/>
        <a:p>
          <a:endParaRPr lang="en-US"/>
        </a:p>
      </dgm:t>
    </dgm:pt>
    <dgm:pt modelId="{F2150A5D-FDB5-4A6A-90BE-3F4B07BC5B1A}" type="pres">
      <dgm:prSet presAssocID="{58BDD948-E770-4CA2-A059-4A635F59C9D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5E97FFA-39C2-41D6-B8CD-6C055575DA04}" type="pres">
      <dgm:prSet presAssocID="{B5696DDC-A7C7-497C-8C78-4E0B47FEB7CE}" presName="hierRoot1" presStyleCnt="0"/>
      <dgm:spPr/>
    </dgm:pt>
    <dgm:pt modelId="{B936CFAF-67B9-415B-A623-D6F275BDA5DD}" type="pres">
      <dgm:prSet presAssocID="{B5696DDC-A7C7-497C-8C78-4E0B47FEB7CE}" presName="composite" presStyleCnt="0"/>
      <dgm:spPr/>
    </dgm:pt>
    <dgm:pt modelId="{D32520ED-519A-4AB0-9542-D70306FCFAEE}" type="pres">
      <dgm:prSet presAssocID="{B5696DDC-A7C7-497C-8C78-4E0B47FEB7CE}" presName="background" presStyleLbl="node0" presStyleIdx="0" presStyleCnt="3"/>
      <dgm:spPr/>
    </dgm:pt>
    <dgm:pt modelId="{852AA597-6A26-4451-A7DC-03FE7F28D896}" type="pres">
      <dgm:prSet presAssocID="{B5696DDC-A7C7-497C-8C78-4E0B47FEB7CE}" presName="text" presStyleLbl="fgAcc0" presStyleIdx="0" presStyleCnt="3">
        <dgm:presLayoutVars>
          <dgm:chPref val="3"/>
        </dgm:presLayoutVars>
      </dgm:prSet>
      <dgm:spPr/>
    </dgm:pt>
    <dgm:pt modelId="{17FEB7DD-15E5-49AC-9675-0D96E883138C}" type="pres">
      <dgm:prSet presAssocID="{B5696DDC-A7C7-497C-8C78-4E0B47FEB7CE}" presName="hierChild2" presStyleCnt="0"/>
      <dgm:spPr/>
    </dgm:pt>
    <dgm:pt modelId="{7329B75F-62F8-4725-89FF-41D4CD7CFBB1}" type="pres">
      <dgm:prSet presAssocID="{DDF3C3F2-1866-4460-AC0B-1D22A236C5AD}" presName="hierRoot1" presStyleCnt="0"/>
      <dgm:spPr/>
    </dgm:pt>
    <dgm:pt modelId="{503F00E2-6162-4BE6-A845-C122690B167E}" type="pres">
      <dgm:prSet presAssocID="{DDF3C3F2-1866-4460-AC0B-1D22A236C5AD}" presName="composite" presStyleCnt="0"/>
      <dgm:spPr/>
    </dgm:pt>
    <dgm:pt modelId="{0BB5D05F-FDB4-4307-B0B7-D7288D5B173F}" type="pres">
      <dgm:prSet presAssocID="{DDF3C3F2-1866-4460-AC0B-1D22A236C5AD}" presName="background" presStyleLbl="node0" presStyleIdx="1" presStyleCnt="3"/>
      <dgm:spPr/>
    </dgm:pt>
    <dgm:pt modelId="{962EC4D9-314A-4B41-967E-7789D6735D29}" type="pres">
      <dgm:prSet presAssocID="{DDF3C3F2-1866-4460-AC0B-1D22A236C5AD}" presName="text" presStyleLbl="fgAcc0" presStyleIdx="1" presStyleCnt="3">
        <dgm:presLayoutVars>
          <dgm:chPref val="3"/>
        </dgm:presLayoutVars>
      </dgm:prSet>
      <dgm:spPr/>
    </dgm:pt>
    <dgm:pt modelId="{3DC370BF-AC94-4B11-9F16-72EFD5C39433}" type="pres">
      <dgm:prSet presAssocID="{DDF3C3F2-1866-4460-AC0B-1D22A236C5AD}" presName="hierChild2" presStyleCnt="0"/>
      <dgm:spPr/>
    </dgm:pt>
    <dgm:pt modelId="{6D8EC085-43FE-42A3-93C1-F2615741F5B8}" type="pres">
      <dgm:prSet presAssocID="{26F70228-987E-48F3-AC32-0798DB1726B0}" presName="hierRoot1" presStyleCnt="0"/>
      <dgm:spPr/>
    </dgm:pt>
    <dgm:pt modelId="{84BEDF5C-24F2-46CE-83B6-59187A89B93B}" type="pres">
      <dgm:prSet presAssocID="{26F70228-987E-48F3-AC32-0798DB1726B0}" presName="composite" presStyleCnt="0"/>
      <dgm:spPr/>
    </dgm:pt>
    <dgm:pt modelId="{FB503A48-14B4-4B71-A6A6-2DE28053C727}" type="pres">
      <dgm:prSet presAssocID="{26F70228-987E-48F3-AC32-0798DB1726B0}" presName="background" presStyleLbl="node0" presStyleIdx="2" presStyleCnt="3"/>
      <dgm:spPr/>
    </dgm:pt>
    <dgm:pt modelId="{6524E760-E3B0-4EAD-8859-CFE52D4EB38F}" type="pres">
      <dgm:prSet presAssocID="{26F70228-987E-48F3-AC32-0798DB1726B0}" presName="text" presStyleLbl="fgAcc0" presStyleIdx="2" presStyleCnt="3">
        <dgm:presLayoutVars>
          <dgm:chPref val="3"/>
        </dgm:presLayoutVars>
      </dgm:prSet>
      <dgm:spPr/>
    </dgm:pt>
    <dgm:pt modelId="{B14FAA3D-4A4A-43B6-82CC-F5B55E6A5CA7}" type="pres">
      <dgm:prSet presAssocID="{26F70228-987E-48F3-AC32-0798DB1726B0}" presName="hierChild2" presStyleCnt="0"/>
      <dgm:spPr/>
    </dgm:pt>
  </dgm:ptLst>
  <dgm:cxnLst>
    <dgm:cxn modelId="{81207403-B75C-463C-86B7-6ABBE25B970B}" srcId="{58BDD948-E770-4CA2-A059-4A635F59C9D9}" destId="{DDF3C3F2-1866-4460-AC0B-1D22A236C5AD}" srcOrd="1" destOrd="0" parTransId="{2601602C-6983-4463-A1E1-11BB910B5A7E}" sibTransId="{B0A29021-1635-4BDB-86D5-E64C205EB31D}"/>
    <dgm:cxn modelId="{337DC447-6281-4701-BF60-1596A3826A1D}" type="presOf" srcId="{58BDD948-E770-4CA2-A059-4A635F59C9D9}" destId="{F2150A5D-FDB5-4A6A-90BE-3F4B07BC5B1A}" srcOrd="0" destOrd="0" presId="urn:microsoft.com/office/officeart/2005/8/layout/hierarchy1"/>
    <dgm:cxn modelId="{E9507A7B-11C7-496A-A20D-5C561790D17B}" type="presOf" srcId="{B5696DDC-A7C7-497C-8C78-4E0B47FEB7CE}" destId="{852AA597-6A26-4451-A7DC-03FE7F28D896}" srcOrd="0" destOrd="0" presId="urn:microsoft.com/office/officeart/2005/8/layout/hierarchy1"/>
    <dgm:cxn modelId="{94515F8D-05CC-440B-81F5-8C8F8817FF79}" srcId="{58BDD948-E770-4CA2-A059-4A635F59C9D9}" destId="{B5696DDC-A7C7-497C-8C78-4E0B47FEB7CE}" srcOrd="0" destOrd="0" parTransId="{35A7B6CB-61F9-410B-BAE9-A976D030CD7C}" sibTransId="{76FEBEBB-9A84-4D75-BA34-B9C39155A02C}"/>
    <dgm:cxn modelId="{60CE81CD-BB3A-4F1F-9C6D-97EE26ACE89B}" type="presOf" srcId="{DDF3C3F2-1866-4460-AC0B-1D22A236C5AD}" destId="{962EC4D9-314A-4B41-967E-7789D6735D29}" srcOrd="0" destOrd="0" presId="urn:microsoft.com/office/officeart/2005/8/layout/hierarchy1"/>
    <dgm:cxn modelId="{152B8DD6-04FB-47C1-8ED5-28CD3DFA43A1}" srcId="{58BDD948-E770-4CA2-A059-4A635F59C9D9}" destId="{26F70228-987E-48F3-AC32-0798DB1726B0}" srcOrd="2" destOrd="0" parTransId="{2D833F20-1AAC-44F4-A557-6EEC89B63D79}" sibTransId="{780F5C32-5B5B-4A06-B573-CAF416BEC804}"/>
    <dgm:cxn modelId="{563525FA-9B7B-4EFA-AA71-F0D5AA88721A}" type="presOf" srcId="{26F70228-987E-48F3-AC32-0798DB1726B0}" destId="{6524E760-E3B0-4EAD-8859-CFE52D4EB38F}" srcOrd="0" destOrd="0" presId="urn:microsoft.com/office/officeart/2005/8/layout/hierarchy1"/>
    <dgm:cxn modelId="{FAF3F6C7-C9A1-44FA-A7F7-72F5CEDE9429}" type="presParOf" srcId="{F2150A5D-FDB5-4A6A-90BE-3F4B07BC5B1A}" destId="{75E97FFA-39C2-41D6-B8CD-6C055575DA04}" srcOrd="0" destOrd="0" presId="urn:microsoft.com/office/officeart/2005/8/layout/hierarchy1"/>
    <dgm:cxn modelId="{ED0B8D6C-3EBD-46BF-B87E-5477F4CC5247}" type="presParOf" srcId="{75E97FFA-39C2-41D6-B8CD-6C055575DA04}" destId="{B936CFAF-67B9-415B-A623-D6F275BDA5DD}" srcOrd="0" destOrd="0" presId="urn:microsoft.com/office/officeart/2005/8/layout/hierarchy1"/>
    <dgm:cxn modelId="{21D1B834-4B2C-42A0-831D-1A375FC5CD95}" type="presParOf" srcId="{B936CFAF-67B9-415B-A623-D6F275BDA5DD}" destId="{D32520ED-519A-4AB0-9542-D70306FCFAEE}" srcOrd="0" destOrd="0" presId="urn:microsoft.com/office/officeart/2005/8/layout/hierarchy1"/>
    <dgm:cxn modelId="{CDDCB4AD-B892-4DEF-8F62-4D181E51B30C}" type="presParOf" srcId="{B936CFAF-67B9-415B-A623-D6F275BDA5DD}" destId="{852AA597-6A26-4451-A7DC-03FE7F28D896}" srcOrd="1" destOrd="0" presId="urn:microsoft.com/office/officeart/2005/8/layout/hierarchy1"/>
    <dgm:cxn modelId="{7A8CAF40-6727-4BA2-A163-C25F09F274A5}" type="presParOf" srcId="{75E97FFA-39C2-41D6-B8CD-6C055575DA04}" destId="{17FEB7DD-15E5-49AC-9675-0D96E883138C}" srcOrd="1" destOrd="0" presId="urn:microsoft.com/office/officeart/2005/8/layout/hierarchy1"/>
    <dgm:cxn modelId="{483D1F23-5B5B-460B-8459-9B0226594246}" type="presParOf" srcId="{F2150A5D-FDB5-4A6A-90BE-3F4B07BC5B1A}" destId="{7329B75F-62F8-4725-89FF-41D4CD7CFBB1}" srcOrd="1" destOrd="0" presId="urn:microsoft.com/office/officeart/2005/8/layout/hierarchy1"/>
    <dgm:cxn modelId="{1D3F45B9-7BE6-4A01-990E-92DCF92202D4}" type="presParOf" srcId="{7329B75F-62F8-4725-89FF-41D4CD7CFBB1}" destId="{503F00E2-6162-4BE6-A845-C122690B167E}" srcOrd="0" destOrd="0" presId="urn:microsoft.com/office/officeart/2005/8/layout/hierarchy1"/>
    <dgm:cxn modelId="{FDF27E06-AE67-40AE-8D1A-D4C9F7CB0954}" type="presParOf" srcId="{503F00E2-6162-4BE6-A845-C122690B167E}" destId="{0BB5D05F-FDB4-4307-B0B7-D7288D5B173F}" srcOrd="0" destOrd="0" presId="urn:microsoft.com/office/officeart/2005/8/layout/hierarchy1"/>
    <dgm:cxn modelId="{FFDDDD81-C2E6-4838-9A4F-13295A80939D}" type="presParOf" srcId="{503F00E2-6162-4BE6-A845-C122690B167E}" destId="{962EC4D9-314A-4B41-967E-7789D6735D29}" srcOrd="1" destOrd="0" presId="urn:microsoft.com/office/officeart/2005/8/layout/hierarchy1"/>
    <dgm:cxn modelId="{035056D1-F60B-448B-87F3-04F11C29FF63}" type="presParOf" srcId="{7329B75F-62F8-4725-89FF-41D4CD7CFBB1}" destId="{3DC370BF-AC94-4B11-9F16-72EFD5C39433}" srcOrd="1" destOrd="0" presId="urn:microsoft.com/office/officeart/2005/8/layout/hierarchy1"/>
    <dgm:cxn modelId="{F920082D-18FB-4E2D-A2A6-912970B1B5E5}" type="presParOf" srcId="{F2150A5D-FDB5-4A6A-90BE-3F4B07BC5B1A}" destId="{6D8EC085-43FE-42A3-93C1-F2615741F5B8}" srcOrd="2" destOrd="0" presId="urn:microsoft.com/office/officeart/2005/8/layout/hierarchy1"/>
    <dgm:cxn modelId="{DF552F06-051B-4535-9809-1E9D59E3B17C}" type="presParOf" srcId="{6D8EC085-43FE-42A3-93C1-F2615741F5B8}" destId="{84BEDF5C-24F2-46CE-83B6-59187A89B93B}" srcOrd="0" destOrd="0" presId="urn:microsoft.com/office/officeart/2005/8/layout/hierarchy1"/>
    <dgm:cxn modelId="{03780907-C710-408F-B01F-5CAF41959884}" type="presParOf" srcId="{84BEDF5C-24F2-46CE-83B6-59187A89B93B}" destId="{FB503A48-14B4-4B71-A6A6-2DE28053C727}" srcOrd="0" destOrd="0" presId="urn:microsoft.com/office/officeart/2005/8/layout/hierarchy1"/>
    <dgm:cxn modelId="{A16BA922-E6D8-4978-8350-CCBC3E0C82BE}" type="presParOf" srcId="{84BEDF5C-24F2-46CE-83B6-59187A89B93B}" destId="{6524E760-E3B0-4EAD-8859-CFE52D4EB38F}" srcOrd="1" destOrd="0" presId="urn:microsoft.com/office/officeart/2005/8/layout/hierarchy1"/>
    <dgm:cxn modelId="{8B913AEA-73E6-4A63-835D-AB5BA2A1F4C4}" type="presParOf" srcId="{6D8EC085-43FE-42A3-93C1-F2615741F5B8}" destId="{B14FAA3D-4A4A-43B6-82CC-F5B55E6A5CA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EF1D195-AE5F-4B36-A093-B472442CC547}" type="doc">
      <dgm:prSet loTypeId="urn:microsoft.com/office/officeart/2005/8/layout/default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CB99D7B-0188-47CB-99A8-6E6D4D04B5AE}">
      <dgm:prSet phldrT="[Text]"/>
      <dgm:spPr/>
      <dgm:t>
        <a:bodyPr/>
        <a:lstStyle/>
        <a:p>
          <a:r>
            <a:rPr lang="ka-GE" dirty="0"/>
            <a:t>ექსპერტი შეხვედრაზე მონაწილეებს უჩვენებდა განსახილველი საკითხის შესაბამის მაგალითებს</a:t>
          </a:r>
          <a:endParaRPr lang="en-US" dirty="0"/>
        </a:p>
      </dgm:t>
    </dgm:pt>
    <dgm:pt modelId="{CF3796D5-2C55-489A-9AE7-D22786759505}" type="parTrans" cxnId="{925FF19F-B488-4CA4-A487-C0DFE1C47426}">
      <dgm:prSet/>
      <dgm:spPr/>
      <dgm:t>
        <a:bodyPr/>
        <a:lstStyle/>
        <a:p>
          <a:endParaRPr lang="en-US"/>
        </a:p>
      </dgm:t>
    </dgm:pt>
    <dgm:pt modelId="{DE7FB78A-7428-4543-8BB0-8C14CA74E2EB}" type="sibTrans" cxnId="{925FF19F-B488-4CA4-A487-C0DFE1C47426}">
      <dgm:prSet/>
      <dgm:spPr/>
      <dgm:t>
        <a:bodyPr/>
        <a:lstStyle/>
        <a:p>
          <a:endParaRPr lang="en-US"/>
        </a:p>
      </dgm:t>
    </dgm:pt>
    <dgm:pt modelId="{4621BA97-EEDD-4294-A80B-95B3606BD01C}">
      <dgm:prSet phldrT="[Text]"/>
      <dgm:spPr/>
      <dgm:t>
        <a:bodyPr/>
        <a:lstStyle/>
        <a:p>
          <a:r>
            <a:rPr lang="ka-GE" dirty="0"/>
            <a:t>მონაწილეებთან ერთად შეხვედრაზევე ქმნიდა ნიმუშებს პროცესის მოდელირებისთვის</a:t>
          </a:r>
          <a:endParaRPr lang="en-US" dirty="0"/>
        </a:p>
      </dgm:t>
    </dgm:pt>
    <dgm:pt modelId="{43100C29-8EC5-4C94-B2B0-8781DA39753C}" type="parTrans" cxnId="{1347EDE7-94BB-428F-9073-2665EB4EFFD1}">
      <dgm:prSet/>
      <dgm:spPr/>
      <dgm:t>
        <a:bodyPr/>
        <a:lstStyle/>
        <a:p>
          <a:endParaRPr lang="en-US"/>
        </a:p>
      </dgm:t>
    </dgm:pt>
    <dgm:pt modelId="{8771C8E1-2AE4-41B9-BAEC-B9D5CF353099}" type="sibTrans" cxnId="{1347EDE7-94BB-428F-9073-2665EB4EFFD1}">
      <dgm:prSet/>
      <dgm:spPr/>
      <dgm:t>
        <a:bodyPr/>
        <a:lstStyle/>
        <a:p>
          <a:endParaRPr lang="en-US"/>
        </a:p>
      </dgm:t>
    </dgm:pt>
    <dgm:pt modelId="{7F280084-D53F-48ED-BC8B-9BF86564CC66}">
      <dgm:prSet phldrT="[Text]"/>
      <dgm:spPr/>
      <dgm:t>
        <a:bodyPr/>
        <a:lstStyle/>
        <a:p>
          <a:r>
            <a:rPr lang="ka-GE" dirty="0"/>
            <a:t>მომდევნო შეხვედრამდე სკოლის წარმომადგენლები განხილულ საკითხზე მუშაობდნენ თავიანთი სკოლის საჭიროებების გათვალისწინებით</a:t>
          </a:r>
          <a:endParaRPr lang="en-US" dirty="0"/>
        </a:p>
      </dgm:t>
    </dgm:pt>
    <dgm:pt modelId="{8F50D5ED-680B-46A0-992B-B98A8348C2C1}" type="parTrans" cxnId="{FD526754-EDB4-4A49-9409-27D418461251}">
      <dgm:prSet/>
      <dgm:spPr/>
      <dgm:t>
        <a:bodyPr/>
        <a:lstStyle/>
        <a:p>
          <a:endParaRPr lang="en-US"/>
        </a:p>
      </dgm:t>
    </dgm:pt>
    <dgm:pt modelId="{E59FC157-34C2-46AF-A05F-2C74EE618028}" type="sibTrans" cxnId="{FD526754-EDB4-4A49-9409-27D418461251}">
      <dgm:prSet/>
      <dgm:spPr/>
      <dgm:t>
        <a:bodyPr/>
        <a:lstStyle/>
        <a:p>
          <a:endParaRPr lang="en-US"/>
        </a:p>
      </dgm:t>
    </dgm:pt>
    <dgm:pt modelId="{20C99197-134B-4FC8-868C-A4000D216EE6}">
      <dgm:prSet phldrT="[Text]"/>
      <dgm:spPr/>
      <dgm:t>
        <a:bodyPr/>
        <a:lstStyle/>
        <a:p>
          <a:r>
            <a:rPr lang="ka-GE" dirty="0"/>
            <a:t>მომდევნო შეხვედრა იწყებოდა სკოლის მიერ განხორციელებული სამუშაოს განხილვითა და უკუკავშირის მიცემით</a:t>
          </a:r>
          <a:endParaRPr lang="en-US" dirty="0"/>
        </a:p>
      </dgm:t>
    </dgm:pt>
    <dgm:pt modelId="{EC2009FA-AC78-463B-BF0F-11C56AA8A22C}" type="parTrans" cxnId="{53086613-2590-4F67-82F4-FF66AC7B0A3B}">
      <dgm:prSet/>
      <dgm:spPr/>
      <dgm:t>
        <a:bodyPr/>
        <a:lstStyle/>
        <a:p>
          <a:endParaRPr lang="en-US"/>
        </a:p>
      </dgm:t>
    </dgm:pt>
    <dgm:pt modelId="{85994FDF-60B9-48F5-BD5A-7C5E2BEC1AD5}" type="sibTrans" cxnId="{53086613-2590-4F67-82F4-FF66AC7B0A3B}">
      <dgm:prSet/>
      <dgm:spPr/>
      <dgm:t>
        <a:bodyPr/>
        <a:lstStyle/>
        <a:p>
          <a:endParaRPr lang="en-US"/>
        </a:p>
      </dgm:t>
    </dgm:pt>
    <dgm:pt modelId="{0EB331CD-D102-4F21-B5D6-08B298B480E2}" type="pres">
      <dgm:prSet presAssocID="{EEF1D195-AE5F-4B36-A093-B472442CC547}" presName="diagram" presStyleCnt="0">
        <dgm:presLayoutVars>
          <dgm:dir/>
          <dgm:resizeHandles val="exact"/>
        </dgm:presLayoutVars>
      </dgm:prSet>
      <dgm:spPr/>
    </dgm:pt>
    <dgm:pt modelId="{44050D9C-C3C1-41FD-B5D1-3E51EBAE3E08}" type="pres">
      <dgm:prSet presAssocID="{8CB99D7B-0188-47CB-99A8-6E6D4D04B5AE}" presName="node" presStyleLbl="node1" presStyleIdx="0" presStyleCnt="4">
        <dgm:presLayoutVars>
          <dgm:bulletEnabled val="1"/>
        </dgm:presLayoutVars>
      </dgm:prSet>
      <dgm:spPr/>
    </dgm:pt>
    <dgm:pt modelId="{4A146D5C-386D-411D-9FD3-ED6150693340}" type="pres">
      <dgm:prSet presAssocID="{DE7FB78A-7428-4543-8BB0-8C14CA74E2EB}" presName="sibTrans" presStyleCnt="0"/>
      <dgm:spPr/>
    </dgm:pt>
    <dgm:pt modelId="{C1616344-B742-4CD6-AB3B-3F2C68F16E85}" type="pres">
      <dgm:prSet presAssocID="{4621BA97-EEDD-4294-A80B-95B3606BD01C}" presName="node" presStyleLbl="node1" presStyleIdx="1" presStyleCnt="4">
        <dgm:presLayoutVars>
          <dgm:bulletEnabled val="1"/>
        </dgm:presLayoutVars>
      </dgm:prSet>
      <dgm:spPr/>
    </dgm:pt>
    <dgm:pt modelId="{C004867C-290D-4632-9F47-2ABFC7DBBF4F}" type="pres">
      <dgm:prSet presAssocID="{8771C8E1-2AE4-41B9-BAEC-B9D5CF353099}" presName="sibTrans" presStyleCnt="0"/>
      <dgm:spPr/>
    </dgm:pt>
    <dgm:pt modelId="{1E3EDBDA-340A-42DC-BA48-85336759FA12}" type="pres">
      <dgm:prSet presAssocID="{7F280084-D53F-48ED-BC8B-9BF86564CC66}" presName="node" presStyleLbl="node1" presStyleIdx="2" presStyleCnt="4">
        <dgm:presLayoutVars>
          <dgm:bulletEnabled val="1"/>
        </dgm:presLayoutVars>
      </dgm:prSet>
      <dgm:spPr/>
    </dgm:pt>
    <dgm:pt modelId="{8A6B4A5C-73FB-4A6B-8DCE-9F83ADA69B2A}" type="pres">
      <dgm:prSet presAssocID="{E59FC157-34C2-46AF-A05F-2C74EE618028}" presName="sibTrans" presStyleCnt="0"/>
      <dgm:spPr/>
    </dgm:pt>
    <dgm:pt modelId="{2783B640-2719-4F06-BC25-A263C38EBF8E}" type="pres">
      <dgm:prSet presAssocID="{20C99197-134B-4FC8-868C-A4000D216EE6}" presName="node" presStyleLbl="node1" presStyleIdx="3" presStyleCnt="4">
        <dgm:presLayoutVars>
          <dgm:bulletEnabled val="1"/>
        </dgm:presLayoutVars>
      </dgm:prSet>
      <dgm:spPr/>
    </dgm:pt>
  </dgm:ptLst>
  <dgm:cxnLst>
    <dgm:cxn modelId="{FCED5703-A3E1-4A8A-979C-658B7F079066}" type="presOf" srcId="{EEF1D195-AE5F-4B36-A093-B472442CC547}" destId="{0EB331CD-D102-4F21-B5D6-08B298B480E2}" srcOrd="0" destOrd="0" presId="urn:microsoft.com/office/officeart/2005/8/layout/default"/>
    <dgm:cxn modelId="{53086613-2590-4F67-82F4-FF66AC7B0A3B}" srcId="{EEF1D195-AE5F-4B36-A093-B472442CC547}" destId="{20C99197-134B-4FC8-868C-A4000D216EE6}" srcOrd="3" destOrd="0" parTransId="{EC2009FA-AC78-463B-BF0F-11C56AA8A22C}" sibTransId="{85994FDF-60B9-48F5-BD5A-7C5E2BEC1AD5}"/>
    <dgm:cxn modelId="{FCDD1244-855B-4750-A69B-62E31975C5FC}" type="presOf" srcId="{20C99197-134B-4FC8-868C-A4000D216EE6}" destId="{2783B640-2719-4F06-BC25-A263C38EBF8E}" srcOrd="0" destOrd="0" presId="urn:microsoft.com/office/officeart/2005/8/layout/default"/>
    <dgm:cxn modelId="{3916936B-4E30-48E0-8432-4382A5636B0D}" type="presOf" srcId="{7F280084-D53F-48ED-BC8B-9BF86564CC66}" destId="{1E3EDBDA-340A-42DC-BA48-85336759FA12}" srcOrd="0" destOrd="0" presId="urn:microsoft.com/office/officeart/2005/8/layout/default"/>
    <dgm:cxn modelId="{B65F1450-4F23-4ED5-AD4A-B2925BEA0EC3}" type="presOf" srcId="{8CB99D7B-0188-47CB-99A8-6E6D4D04B5AE}" destId="{44050D9C-C3C1-41FD-B5D1-3E51EBAE3E08}" srcOrd="0" destOrd="0" presId="urn:microsoft.com/office/officeart/2005/8/layout/default"/>
    <dgm:cxn modelId="{FD526754-EDB4-4A49-9409-27D418461251}" srcId="{EEF1D195-AE5F-4B36-A093-B472442CC547}" destId="{7F280084-D53F-48ED-BC8B-9BF86564CC66}" srcOrd="2" destOrd="0" parTransId="{8F50D5ED-680B-46A0-992B-B98A8348C2C1}" sibTransId="{E59FC157-34C2-46AF-A05F-2C74EE618028}"/>
    <dgm:cxn modelId="{925FF19F-B488-4CA4-A487-C0DFE1C47426}" srcId="{EEF1D195-AE5F-4B36-A093-B472442CC547}" destId="{8CB99D7B-0188-47CB-99A8-6E6D4D04B5AE}" srcOrd="0" destOrd="0" parTransId="{CF3796D5-2C55-489A-9AE7-D22786759505}" sibTransId="{DE7FB78A-7428-4543-8BB0-8C14CA74E2EB}"/>
    <dgm:cxn modelId="{C26C03CC-CF30-4824-96A4-2D7172D819D0}" type="presOf" srcId="{4621BA97-EEDD-4294-A80B-95B3606BD01C}" destId="{C1616344-B742-4CD6-AB3B-3F2C68F16E85}" srcOrd="0" destOrd="0" presId="urn:microsoft.com/office/officeart/2005/8/layout/default"/>
    <dgm:cxn modelId="{1347EDE7-94BB-428F-9073-2665EB4EFFD1}" srcId="{EEF1D195-AE5F-4B36-A093-B472442CC547}" destId="{4621BA97-EEDD-4294-A80B-95B3606BD01C}" srcOrd="1" destOrd="0" parTransId="{43100C29-8EC5-4C94-B2B0-8781DA39753C}" sibTransId="{8771C8E1-2AE4-41B9-BAEC-B9D5CF353099}"/>
    <dgm:cxn modelId="{8E3EF628-C29B-4D7B-81AD-265C76749411}" type="presParOf" srcId="{0EB331CD-D102-4F21-B5D6-08B298B480E2}" destId="{44050D9C-C3C1-41FD-B5D1-3E51EBAE3E08}" srcOrd="0" destOrd="0" presId="urn:microsoft.com/office/officeart/2005/8/layout/default"/>
    <dgm:cxn modelId="{F29805BF-4C1B-406A-8C2F-17A3B910CB7F}" type="presParOf" srcId="{0EB331CD-D102-4F21-B5D6-08B298B480E2}" destId="{4A146D5C-386D-411D-9FD3-ED6150693340}" srcOrd="1" destOrd="0" presId="urn:microsoft.com/office/officeart/2005/8/layout/default"/>
    <dgm:cxn modelId="{C9857859-C550-48B5-AF30-A26614982DCC}" type="presParOf" srcId="{0EB331CD-D102-4F21-B5D6-08B298B480E2}" destId="{C1616344-B742-4CD6-AB3B-3F2C68F16E85}" srcOrd="2" destOrd="0" presId="urn:microsoft.com/office/officeart/2005/8/layout/default"/>
    <dgm:cxn modelId="{E1361221-03BE-4260-BD16-E30806ECB995}" type="presParOf" srcId="{0EB331CD-D102-4F21-B5D6-08B298B480E2}" destId="{C004867C-290D-4632-9F47-2ABFC7DBBF4F}" srcOrd="3" destOrd="0" presId="urn:microsoft.com/office/officeart/2005/8/layout/default"/>
    <dgm:cxn modelId="{9B12D59D-6E35-484C-A5FD-A79E3C8130A4}" type="presParOf" srcId="{0EB331CD-D102-4F21-B5D6-08B298B480E2}" destId="{1E3EDBDA-340A-42DC-BA48-85336759FA12}" srcOrd="4" destOrd="0" presId="urn:microsoft.com/office/officeart/2005/8/layout/default"/>
    <dgm:cxn modelId="{25C5BBF9-7177-4C01-ADAF-08CBB6F94BA0}" type="presParOf" srcId="{0EB331CD-D102-4F21-B5D6-08B298B480E2}" destId="{8A6B4A5C-73FB-4A6B-8DCE-9F83ADA69B2A}" srcOrd="5" destOrd="0" presId="urn:microsoft.com/office/officeart/2005/8/layout/default"/>
    <dgm:cxn modelId="{D9FFA345-3192-4A38-9D5C-BDABD17BDC81}" type="presParOf" srcId="{0EB331CD-D102-4F21-B5D6-08B298B480E2}" destId="{2783B640-2719-4F06-BC25-A263C38EBF8E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2520ED-519A-4AB0-9542-D70306FCFAEE}">
      <dsp:nvSpPr>
        <dsp:cNvPr id="0" name=""/>
        <dsp:cNvSpPr/>
      </dsp:nvSpPr>
      <dsp:spPr>
        <a:xfrm>
          <a:off x="0" y="946988"/>
          <a:ext cx="3146980" cy="19983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2AA597-6A26-4451-A7DC-03FE7F28D896}">
      <dsp:nvSpPr>
        <dsp:cNvPr id="0" name=""/>
        <dsp:cNvSpPr/>
      </dsp:nvSpPr>
      <dsp:spPr>
        <a:xfrm>
          <a:off x="349664" y="1279169"/>
          <a:ext cx="3146980" cy="19983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2600" kern="1200" dirty="0"/>
            <a:t>სკოლის განვითარების სტრატეგიული და სამოქმედო გეგმა </a:t>
          </a:r>
          <a:endParaRPr lang="en-US" sz="2600" kern="1200" dirty="0"/>
        </a:p>
      </dsp:txBody>
      <dsp:txXfrm>
        <a:off x="408193" y="1337698"/>
        <a:ext cx="3029922" cy="1881274"/>
      </dsp:txXfrm>
    </dsp:sp>
    <dsp:sp modelId="{0BB5D05F-FDB4-4307-B0B7-D7288D5B173F}">
      <dsp:nvSpPr>
        <dsp:cNvPr id="0" name=""/>
        <dsp:cNvSpPr/>
      </dsp:nvSpPr>
      <dsp:spPr>
        <a:xfrm>
          <a:off x="3846309" y="946988"/>
          <a:ext cx="3146980" cy="19983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2EC4D9-314A-4B41-967E-7789D6735D29}">
      <dsp:nvSpPr>
        <dsp:cNvPr id="0" name=""/>
        <dsp:cNvSpPr/>
      </dsp:nvSpPr>
      <dsp:spPr>
        <a:xfrm>
          <a:off x="4195973" y="1279169"/>
          <a:ext cx="3146980" cy="19983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2600" kern="1200" dirty="0"/>
            <a:t>სასკოლო სასწავლო გეგმა და კურიკულუმი</a:t>
          </a:r>
          <a:r>
            <a:rPr lang="en-US" sz="2600" kern="1200" dirty="0"/>
            <a:t> </a:t>
          </a:r>
        </a:p>
      </dsp:txBody>
      <dsp:txXfrm>
        <a:off x="4254502" y="1337698"/>
        <a:ext cx="3029922" cy="1881274"/>
      </dsp:txXfrm>
    </dsp:sp>
    <dsp:sp modelId="{FB503A48-14B4-4B71-A6A6-2DE28053C727}">
      <dsp:nvSpPr>
        <dsp:cNvPr id="0" name=""/>
        <dsp:cNvSpPr/>
      </dsp:nvSpPr>
      <dsp:spPr>
        <a:xfrm>
          <a:off x="7692618" y="946988"/>
          <a:ext cx="3146980" cy="19983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24E760-E3B0-4EAD-8859-CFE52D4EB38F}">
      <dsp:nvSpPr>
        <dsp:cNvPr id="0" name=""/>
        <dsp:cNvSpPr/>
      </dsp:nvSpPr>
      <dsp:spPr>
        <a:xfrm>
          <a:off x="8042282" y="1279169"/>
          <a:ext cx="3146980" cy="19983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2600" kern="1200" dirty="0"/>
            <a:t>ხარისხის მართვის მექანიზმები სკოლაში</a:t>
          </a:r>
          <a:endParaRPr lang="en-US" sz="2600" kern="1200" dirty="0"/>
        </a:p>
      </dsp:txBody>
      <dsp:txXfrm>
        <a:off x="8100811" y="1337698"/>
        <a:ext cx="3029922" cy="18812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050D9C-C3C1-41FD-B5D1-3E51EBAE3E08}">
      <dsp:nvSpPr>
        <dsp:cNvPr id="0" name=""/>
        <dsp:cNvSpPr/>
      </dsp:nvSpPr>
      <dsp:spPr>
        <a:xfrm>
          <a:off x="1265147" y="3134"/>
          <a:ext cx="4179429" cy="250765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2500" kern="1200" dirty="0"/>
            <a:t>ექსპერტი შეხვედრაზე მონაწილეებს უჩვენებდა განსახილველი საკითხის შესაბამის მაგალითებს</a:t>
          </a:r>
          <a:endParaRPr lang="en-US" sz="2500" kern="1200" dirty="0"/>
        </a:p>
      </dsp:txBody>
      <dsp:txXfrm>
        <a:off x="1265147" y="3134"/>
        <a:ext cx="4179429" cy="2507657"/>
      </dsp:txXfrm>
    </dsp:sp>
    <dsp:sp modelId="{C1616344-B742-4CD6-AB3B-3F2C68F16E85}">
      <dsp:nvSpPr>
        <dsp:cNvPr id="0" name=""/>
        <dsp:cNvSpPr/>
      </dsp:nvSpPr>
      <dsp:spPr>
        <a:xfrm>
          <a:off x="5862519" y="3134"/>
          <a:ext cx="4179429" cy="250765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2500" kern="1200" dirty="0"/>
            <a:t>მონაწილეებთან ერთად შეხვედრაზევე ქმნიდა ნიმუშებს პროცესის მოდელირებისთვის</a:t>
          </a:r>
          <a:endParaRPr lang="en-US" sz="2500" kern="1200" dirty="0"/>
        </a:p>
      </dsp:txBody>
      <dsp:txXfrm>
        <a:off x="5862519" y="3134"/>
        <a:ext cx="4179429" cy="2507657"/>
      </dsp:txXfrm>
    </dsp:sp>
    <dsp:sp modelId="{1E3EDBDA-340A-42DC-BA48-85336759FA12}">
      <dsp:nvSpPr>
        <dsp:cNvPr id="0" name=""/>
        <dsp:cNvSpPr/>
      </dsp:nvSpPr>
      <dsp:spPr>
        <a:xfrm>
          <a:off x="1265147" y="2928734"/>
          <a:ext cx="4179429" cy="250765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2500" kern="1200" dirty="0"/>
            <a:t>მომდევნო შეხვედრამდე სკოლის წარმომადგენლები განხილულ საკითხზე მუშაობდნენ თავიანთი სკოლის საჭიროებების გათვალისწინებით</a:t>
          </a:r>
          <a:endParaRPr lang="en-US" sz="2500" kern="1200" dirty="0"/>
        </a:p>
      </dsp:txBody>
      <dsp:txXfrm>
        <a:off x="1265147" y="2928734"/>
        <a:ext cx="4179429" cy="2507657"/>
      </dsp:txXfrm>
    </dsp:sp>
    <dsp:sp modelId="{2783B640-2719-4F06-BC25-A263C38EBF8E}">
      <dsp:nvSpPr>
        <dsp:cNvPr id="0" name=""/>
        <dsp:cNvSpPr/>
      </dsp:nvSpPr>
      <dsp:spPr>
        <a:xfrm>
          <a:off x="5862519" y="2928734"/>
          <a:ext cx="4179429" cy="250765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2500" kern="1200" dirty="0"/>
            <a:t>მომდევნო შეხვედრა იწყებოდა სკოლის მიერ განხორციელებული სამუშაოს განხილვითა და უკუკავშირის მიცემით</a:t>
          </a:r>
          <a:endParaRPr lang="en-US" sz="2500" kern="1200" dirty="0"/>
        </a:p>
      </dsp:txBody>
      <dsp:txXfrm>
        <a:off x="5862519" y="2928734"/>
        <a:ext cx="4179429" cy="25076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A6E0B5-E8CC-7C40-96C8-AE327A0913C4}" type="datetimeFigureOut">
              <a:rPr lang="en-GE" smtClean="0"/>
              <a:t>09/22/2025</a:t>
            </a:fld>
            <a:endParaRPr lang="en-G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AC9719-E7A7-CB46-A801-0FA9C711EDE3}" type="slidenum">
              <a:rPr lang="en-GE" smtClean="0"/>
              <a:t>‹#›</a:t>
            </a:fld>
            <a:endParaRPr lang="en-GE"/>
          </a:p>
        </p:txBody>
      </p:sp>
    </p:spTree>
    <p:extLst>
      <p:ext uri="{BB962C8B-B14F-4D97-AF65-F5344CB8AC3E}">
        <p14:creationId xmlns:p14="http://schemas.microsoft.com/office/powerpoint/2010/main" val="1596971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98D18-88FB-E3C6-4AF6-18F9F90781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G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C96078-18FA-8C5A-E0C5-419111D6B6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00AC0A-477C-64F0-5BC5-998FC3FDA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B97C6-B111-FB41-AF3F-175206455831}" type="datetimeFigureOut">
              <a:rPr lang="en-GE" smtClean="0"/>
              <a:t>09/22/2025</a:t>
            </a:fld>
            <a:endParaRPr lang="en-G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F3C739-367C-6E94-8E1E-F15780B93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70072E-6D4B-97B3-7197-762C83996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EE082-23E4-7D42-A701-BA1B9B9999AE}" type="slidenum">
              <a:rPr lang="en-GE" smtClean="0"/>
              <a:t>‹#›</a:t>
            </a:fld>
            <a:endParaRPr lang="en-GE"/>
          </a:p>
        </p:txBody>
      </p:sp>
    </p:spTree>
    <p:extLst>
      <p:ext uri="{BB962C8B-B14F-4D97-AF65-F5344CB8AC3E}">
        <p14:creationId xmlns:p14="http://schemas.microsoft.com/office/powerpoint/2010/main" val="2964952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6A6EC-8CB3-48B8-91A0-2C502D236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289408-6DE5-E87A-5785-D8AE654859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0D3D50-F2C9-80A6-A285-14C693A60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B97C6-B111-FB41-AF3F-175206455831}" type="datetimeFigureOut">
              <a:rPr lang="en-GE" smtClean="0"/>
              <a:t>09/22/2025</a:t>
            </a:fld>
            <a:endParaRPr lang="en-G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767CCB-0740-99F0-9DA5-69BAAC213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741A87-B3E9-B36C-B704-CFDD1074D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EE082-23E4-7D42-A701-BA1B9B9999AE}" type="slidenum">
              <a:rPr lang="en-GE" smtClean="0"/>
              <a:t>‹#›</a:t>
            </a:fld>
            <a:endParaRPr lang="en-GE"/>
          </a:p>
        </p:txBody>
      </p:sp>
    </p:spTree>
    <p:extLst>
      <p:ext uri="{BB962C8B-B14F-4D97-AF65-F5344CB8AC3E}">
        <p14:creationId xmlns:p14="http://schemas.microsoft.com/office/powerpoint/2010/main" val="2006078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FDBEC-30D3-EFF9-8B47-4343CD8AE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G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71BA16-0F64-17EC-A8D4-CFD0662E87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CC97F6-C616-4CCA-4646-2985C12C8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B97C6-B111-FB41-AF3F-175206455831}" type="datetimeFigureOut">
              <a:rPr lang="en-GE" smtClean="0"/>
              <a:t>09/22/2025</a:t>
            </a:fld>
            <a:endParaRPr lang="en-G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CB2C6B-B6F6-D794-F8A3-AE691E078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CA0D8E-1C57-E746-E3EE-78BD934D8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EE082-23E4-7D42-A701-BA1B9B9999AE}" type="slidenum">
              <a:rPr lang="en-GE" smtClean="0"/>
              <a:t>‹#›</a:t>
            </a:fld>
            <a:endParaRPr lang="en-GE"/>
          </a:p>
        </p:txBody>
      </p:sp>
    </p:spTree>
    <p:extLst>
      <p:ext uri="{BB962C8B-B14F-4D97-AF65-F5344CB8AC3E}">
        <p14:creationId xmlns:p14="http://schemas.microsoft.com/office/powerpoint/2010/main" val="182137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4709E-D483-21CB-5E71-AA5D15716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169758-0426-8676-0449-7DCC09835B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2503C6-9438-423E-3893-FD88E81089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CC0CA0-F7DC-5F65-846F-6588726CE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B97C6-B111-FB41-AF3F-175206455831}" type="datetimeFigureOut">
              <a:rPr lang="en-GE" smtClean="0"/>
              <a:t>09/22/2025</a:t>
            </a:fld>
            <a:endParaRPr lang="en-G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ED3C34-E2CA-287F-E636-EFE41CEED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7A32D0-AF3A-1970-9264-C4AFC3DC7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EE082-23E4-7D42-A701-BA1B9B9999AE}" type="slidenum">
              <a:rPr lang="en-GE" smtClean="0"/>
              <a:t>‹#›</a:t>
            </a:fld>
            <a:endParaRPr lang="en-GE"/>
          </a:p>
        </p:txBody>
      </p:sp>
    </p:spTree>
    <p:extLst>
      <p:ext uri="{BB962C8B-B14F-4D97-AF65-F5344CB8AC3E}">
        <p14:creationId xmlns:p14="http://schemas.microsoft.com/office/powerpoint/2010/main" val="4225691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B4B7A-6690-8585-CD8F-565E689AA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A1AFF3-AA03-7F5F-DF8D-E149B54B92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D06339-1A96-7878-79BA-4864032955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825E44-7240-1B92-53D8-3BE5DDA151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F08E8E1-DAEB-6E52-E1BB-2216A7DD9C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0F1B3E8-6C56-F26E-4C20-F9297E705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B97C6-B111-FB41-AF3F-175206455831}" type="datetimeFigureOut">
              <a:rPr lang="en-GE" smtClean="0"/>
              <a:t>09/22/2025</a:t>
            </a:fld>
            <a:endParaRPr lang="en-G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CB6FF89-C342-4D1E-6FF0-AE813584E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3D37726-F4A0-BEF6-D01B-7C6FFC1C8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EE082-23E4-7D42-A701-BA1B9B9999AE}" type="slidenum">
              <a:rPr lang="en-GE" smtClean="0"/>
              <a:t>‹#›</a:t>
            </a:fld>
            <a:endParaRPr lang="en-GE"/>
          </a:p>
        </p:txBody>
      </p:sp>
    </p:spTree>
    <p:extLst>
      <p:ext uri="{BB962C8B-B14F-4D97-AF65-F5344CB8AC3E}">
        <p14:creationId xmlns:p14="http://schemas.microsoft.com/office/powerpoint/2010/main" val="3213162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6FA46-D4F7-BAEE-CFF9-3B319E753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FEF5D1-16E8-A3C2-D58F-925BC3361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B97C6-B111-FB41-AF3F-175206455831}" type="datetimeFigureOut">
              <a:rPr lang="en-GE" smtClean="0"/>
              <a:t>09/22/2025</a:t>
            </a:fld>
            <a:endParaRPr lang="en-G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EBC04B-2ACD-5C16-51A5-7DF9EA12C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DF9134-0A41-5EA1-7D14-422D9CFAC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EE082-23E4-7D42-A701-BA1B9B9999AE}" type="slidenum">
              <a:rPr lang="en-GE" smtClean="0"/>
              <a:t>‹#›</a:t>
            </a:fld>
            <a:endParaRPr lang="en-GE"/>
          </a:p>
        </p:txBody>
      </p:sp>
    </p:spTree>
    <p:extLst>
      <p:ext uri="{BB962C8B-B14F-4D97-AF65-F5344CB8AC3E}">
        <p14:creationId xmlns:p14="http://schemas.microsoft.com/office/powerpoint/2010/main" val="1765769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8609F30-A759-03D2-A7B6-BB2C885F9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B97C6-B111-FB41-AF3F-175206455831}" type="datetimeFigureOut">
              <a:rPr lang="en-GE" smtClean="0"/>
              <a:t>09/22/2025</a:t>
            </a:fld>
            <a:endParaRPr lang="en-G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53E45C-8F5A-EDDB-A5D2-6CBD2062E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3CCE9C-C310-F582-7221-766490635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EE082-23E4-7D42-A701-BA1B9B9999AE}" type="slidenum">
              <a:rPr lang="en-GE" smtClean="0"/>
              <a:t>‹#›</a:t>
            </a:fld>
            <a:endParaRPr lang="en-GE"/>
          </a:p>
        </p:txBody>
      </p:sp>
    </p:spTree>
    <p:extLst>
      <p:ext uri="{BB962C8B-B14F-4D97-AF65-F5344CB8AC3E}">
        <p14:creationId xmlns:p14="http://schemas.microsoft.com/office/powerpoint/2010/main" val="1398519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75A30C-9F7E-211A-9C04-7B9B55B97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74A2F5-C677-9D07-41A0-4235C21AED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D7EC8F-CD3B-60F9-3E17-8F21262BD0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D5A380-2C61-9B70-F1EB-88818B7D21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B97C6-B111-FB41-AF3F-175206455831}" type="datetimeFigureOut">
              <a:rPr lang="en-GE" smtClean="0"/>
              <a:t>09/22/2025</a:t>
            </a:fld>
            <a:endParaRPr lang="en-G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9C37D7-B81F-0F18-0B43-A87B42D17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73CCC4-92A3-395E-573B-0D8CE039D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EE082-23E4-7D42-A701-BA1B9B9999AE}" type="slidenum">
              <a:rPr lang="en-GE" smtClean="0"/>
              <a:t>‹#›</a:t>
            </a:fld>
            <a:endParaRPr lang="en-GE"/>
          </a:p>
        </p:txBody>
      </p:sp>
    </p:spTree>
    <p:extLst>
      <p:ext uri="{BB962C8B-B14F-4D97-AF65-F5344CB8AC3E}">
        <p14:creationId xmlns:p14="http://schemas.microsoft.com/office/powerpoint/2010/main" val="620143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8A8F7-F000-9A7C-2645-CF14A0BA7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A69194-27BF-6831-3784-17527E8D94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206FF3-E0F9-22D4-EB48-11CE3C1F0A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38E58D-7D80-58D7-D7F3-5D1A7A2C6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B97C6-B111-FB41-AF3F-175206455831}" type="datetimeFigureOut">
              <a:rPr lang="en-GE" smtClean="0"/>
              <a:t>09/22/2025</a:t>
            </a:fld>
            <a:endParaRPr lang="en-G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171297-B910-8875-4BA4-D72107531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26858C-43F3-2821-3EFF-0A4BCE7B9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EE082-23E4-7D42-A701-BA1B9B9999AE}" type="slidenum">
              <a:rPr lang="en-GE" smtClean="0"/>
              <a:t>‹#›</a:t>
            </a:fld>
            <a:endParaRPr lang="en-GE"/>
          </a:p>
        </p:txBody>
      </p:sp>
    </p:spTree>
    <p:extLst>
      <p:ext uri="{BB962C8B-B14F-4D97-AF65-F5344CB8AC3E}">
        <p14:creationId xmlns:p14="http://schemas.microsoft.com/office/powerpoint/2010/main" val="3776064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93841-6F16-FD02-A5C1-7BA7E8844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61F869-0468-A2B1-CA9C-8467A78392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B0D28F-2C72-BB4E-762D-C46CE82F4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B97C6-B111-FB41-AF3F-175206455831}" type="datetimeFigureOut">
              <a:rPr lang="en-GE" smtClean="0"/>
              <a:t>09/22/2025</a:t>
            </a:fld>
            <a:endParaRPr lang="en-G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17DF0E-DF8F-A6D5-25AE-A78C6E1D9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7922CD-B1A2-6B8C-E49C-B1EB3E2A9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EE082-23E4-7D42-A701-BA1B9B9999AE}" type="slidenum">
              <a:rPr lang="en-GE" smtClean="0"/>
              <a:t>‹#›</a:t>
            </a:fld>
            <a:endParaRPr lang="en-GE"/>
          </a:p>
        </p:txBody>
      </p:sp>
    </p:spTree>
    <p:extLst>
      <p:ext uri="{BB962C8B-B14F-4D97-AF65-F5344CB8AC3E}">
        <p14:creationId xmlns:p14="http://schemas.microsoft.com/office/powerpoint/2010/main" val="3846041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FE09DA0-4696-3C18-D094-ACA3F4FD3C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G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9DD946-D419-7FE0-245C-020F5F44B1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273DD9-541A-B894-C0E5-BE797F5AC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B97C6-B111-FB41-AF3F-175206455831}" type="datetimeFigureOut">
              <a:rPr lang="en-GE" smtClean="0"/>
              <a:t>09/22/2025</a:t>
            </a:fld>
            <a:endParaRPr lang="en-G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61A488-43EB-DCB9-8E1E-82C41B466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DBBFDB-43C6-7EB6-CECE-C59858A89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EE082-23E4-7D42-A701-BA1B9B9999AE}" type="slidenum">
              <a:rPr lang="en-GE" smtClean="0"/>
              <a:t>‹#›</a:t>
            </a:fld>
            <a:endParaRPr lang="en-GE"/>
          </a:p>
        </p:txBody>
      </p:sp>
    </p:spTree>
    <p:extLst>
      <p:ext uri="{BB962C8B-B14F-4D97-AF65-F5344CB8AC3E}">
        <p14:creationId xmlns:p14="http://schemas.microsoft.com/office/powerpoint/2010/main" val="1555006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ED12B21-5190-8A1E-1326-3A14A0DAE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G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74D69D-4175-7F45-049E-CF39E8F22E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DE6A21-9D66-9F5A-F017-57B8DC83EB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EB97C6-B111-FB41-AF3F-175206455831}" type="datetimeFigureOut">
              <a:rPr lang="en-GE" smtClean="0"/>
              <a:t>09/22/2025</a:t>
            </a:fld>
            <a:endParaRPr lang="en-G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9CCA18-8DB4-015F-FBC4-1EDAD3C644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20F349-7E7F-9378-4EA9-D6D53A4507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4EE082-23E4-7D42-A701-BA1B9B9999AE}" type="slidenum">
              <a:rPr lang="en-GE" smtClean="0"/>
              <a:t>‹#›</a:t>
            </a:fld>
            <a:endParaRPr lang="en-GE"/>
          </a:p>
        </p:txBody>
      </p:sp>
    </p:spTree>
    <p:extLst>
      <p:ext uri="{BB962C8B-B14F-4D97-AF65-F5344CB8AC3E}">
        <p14:creationId xmlns:p14="http://schemas.microsoft.com/office/powerpoint/2010/main" val="4012203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39" name="Rectangle 3138">
            <a:extLst>
              <a:ext uri="{FF2B5EF4-FFF2-40B4-BE49-F238E27FC236}">
                <a16:creationId xmlns:a16="http://schemas.microsoft.com/office/drawing/2014/main" id="{9C7E0A2C-7C0A-4AAC-B3B0-6C12B2EBAE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40" name="Rectangle 3139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518714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41" name="Rectangle 3140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1"/>
            <a:ext cx="10999072" cy="53999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D78E-49C4-E494-9925-FD16606711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3084129"/>
            <a:ext cx="9144000" cy="887546"/>
          </a:xfrm>
        </p:spPr>
        <p:txBody>
          <a:bodyPr>
            <a:noAutofit/>
          </a:bodyPr>
          <a:lstStyle/>
          <a:p>
            <a:r>
              <a:rPr lang="ka-GE" sz="4000" b="1" dirty="0"/>
              <a:t>საჯარო სკოლების მიზნობრივი მხარდაჭერა</a:t>
            </a:r>
            <a:endParaRPr lang="en-GE" sz="40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B914B1-E23E-A281-A9DE-3FF2723560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4476469"/>
            <a:ext cx="9144000" cy="1563686"/>
          </a:xfrm>
        </p:spPr>
        <p:txBody>
          <a:bodyPr>
            <a:normAutofit/>
          </a:bodyPr>
          <a:lstStyle/>
          <a:p>
            <a:r>
              <a:rPr lang="ka-GE" sz="1800" b="1" dirty="0"/>
              <a:t>სსიპ მასწავლებელთა პროფესიული განვითარების ეროვნული ცენტრი</a:t>
            </a:r>
          </a:p>
          <a:p>
            <a:r>
              <a:rPr lang="ka-GE" sz="1800" b="1" dirty="0"/>
              <a:t>2025</a:t>
            </a:r>
            <a:endParaRPr lang="en-GE" sz="1800" b="1" dirty="0"/>
          </a:p>
        </p:txBody>
      </p:sp>
      <p:cxnSp>
        <p:nvCxnSpPr>
          <p:cNvPr id="3142" name="Straight Connector 3141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29769"/>
            <a:ext cx="11000232" cy="0"/>
          </a:xfrm>
          <a:prstGeom prst="line">
            <a:avLst/>
          </a:prstGeom>
          <a:ln w="152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B7E75443-C597-E3C7-63F4-B5D58688E71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2019515"/>
              </p:ext>
            </p:extLst>
          </p:nvPr>
        </p:nvGraphicFramePr>
        <p:xfrm>
          <a:off x="701675" y="562675"/>
          <a:ext cx="3270557" cy="18226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PDF" r:id="rId3" imgW="0" imgH="360" progId="FoxitReader.Document">
                  <p:embed/>
                </p:oleObj>
              </mc:Choice>
              <mc:Fallback>
                <p:oleObj name="PDF" r:id="rId3" imgW="0" imgH="360" progId="FoxitReader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01675" y="562675"/>
                        <a:ext cx="3270557" cy="18226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523578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403829-8165-8F59-2E9E-8B615732B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ight Triangle 27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86ED4D-F32E-2DD1-0A23-B3AEDB760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767" y="1188637"/>
            <a:ext cx="3368414" cy="4480726"/>
          </a:xfrm>
        </p:spPr>
        <p:txBody>
          <a:bodyPr>
            <a:normAutofit/>
          </a:bodyPr>
          <a:lstStyle/>
          <a:p>
            <a:pPr algn="ctr"/>
            <a:r>
              <a:rPr lang="ka-GE" sz="2600" b="1" dirty="0"/>
              <a:t>ცენტრის უმთავრესი მიზანი</a:t>
            </a:r>
            <a:endParaRPr lang="en-GE" sz="2600" b="1" dirty="0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064D57-909F-7E1A-84F6-8536DC6F98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260" y="1648870"/>
            <a:ext cx="4702848" cy="356026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ka-GE" sz="2400" dirty="0"/>
              <a:t>სკოლაში სწავლისა და სწავლების ხარისხის გაუმჯობესების ხელშეწყობა</a:t>
            </a:r>
            <a:r>
              <a:rPr lang="en-US" sz="2400" dirty="0"/>
              <a:t> </a:t>
            </a:r>
            <a:r>
              <a:rPr lang="ka-GE" sz="2400" dirty="0"/>
              <a:t>მასწავლებლის პროფესიული ცოდნისა და საქმიანობის მაღალი სტანდარტის დამკვიდრების გზით.</a:t>
            </a:r>
            <a:endParaRPr lang="en-GE" sz="2400" dirty="0"/>
          </a:p>
        </p:txBody>
      </p:sp>
    </p:spTree>
    <p:extLst>
      <p:ext uri="{BB962C8B-B14F-4D97-AF65-F5344CB8AC3E}">
        <p14:creationId xmlns:p14="http://schemas.microsoft.com/office/powerpoint/2010/main" val="1319907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F4D498-66DE-AFA1-0D06-E1EC35EFA3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ight Triangle 27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B28F45-5E3E-3879-9F2C-2985DF060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0" y="1050595"/>
            <a:ext cx="8074815" cy="161848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9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ავტორიზაციის</a:t>
            </a:r>
            <a:r>
              <a:rPr lang="en-US" sz="29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9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საკითხებთან</a:t>
            </a:r>
            <a:r>
              <a:rPr lang="en-US" sz="29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9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დაკავშირებით</a:t>
            </a:r>
            <a:r>
              <a:rPr lang="en-US" sz="29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9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სკოლების</a:t>
            </a:r>
            <a:r>
              <a:rPr lang="en-US" sz="29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9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მხარდაჭერის</a:t>
            </a:r>
            <a:r>
              <a:rPr lang="en-US" sz="29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ka-GE" sz="29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პრაქტიკა</a:t>
            </a:r>
            <a:endParaRPr lang="en-US" sz="29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3A9EFE-6DF0-EB4D-1B9A-032E0762E987}"/>
              </a:ext>
            </a:extLst>
          </p:cNvPr>
          <p:cNvSpPr txBox="1"/>
          <p:nvPr/>
        </p:nvSpPr>
        <p:spPr>
          <a:xfrm>
            <a:off x="1285240" y="2969469"/>
            <a:ext cx="8074815" cy="280039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err="1"/>
              <a:t>ავტორიზაციის</a:t>
            </a:r>
            <a:r>
              <a:rPr lang="en-US" sz="2400" dirty="0"/>
              <a:t> </a:t>
            </a:r>
            <a:r>
              <a:rPr lang="en-US" sz="2400" dirty="0" err="1"/>
              <a:t>სტანდარტების</a:t>
            </a:r>
            <a:r>
              <a:rPr lang="en-US" sz="2400" dirty="0"/>
              <a:t> </a:t>
            </a:r>
            <a:r>
              <a:rPr lang="en-US" sz="2400" dirty="0" err="1"/>
              <a:t>მოთხოვნათა</a:t>
            </a:r>
            <a:r>
              <a:rPr lang="en-US" sz="2400" dirty="0"/>
              <a:t> </a:t>
            </a:r>
            <a:r>
              <a:rPr lang="en-US" sz="2400" dirty="0" err="1"/>
              <a:t>შესაბამისი</a:t>
            </a:r>
            <a:r>
              <a:rPr lang="en-US" sz="2400" dirty="0"/>
              <a:t> </a:t>
            </a:r>
            <a:r>
              <a:rPr lang="en-US" sz="2400" dirty="0" err="1"/>
              <a:t>ტრენინგები</a:t>
            </a:r>
            <a:r>
              <a:rPr lang="en-US" sz="2400" dirty="0"/>
              <a:t> </a:t>
            </a:r>
            <a:r>
              <a:rPr lang="en-US" sz="2400" dirty="0" err="1"/>
              <a:t>სკოლის</a:t>
            </a:r>
            <a:r>
              <a:rPr lang="en-US" sz="2400" dirty="0"/>
              <a:t> </a:t>
            </a:r>
            <a:r>
              <a:rPr lang="en-US" sz="2400" dirty="0" err="1"/>
              <a:t>დირექტორებისთვის</a:t>
            </a:r>
            <a:r>
              <a:rPr lang="en-US" sz="2400" dirty="0"/>
              <a:t>;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err="1"/>
              <a:t>ავტორიზებული</a:t>
            </a:r>
            <a:r>
              <a:rPr lang="en-US" sz="2400" dirty="0"/>
              <a:t> </a:t>
            </a:r>
            <a:r>
              <a:rPr lang="en-US" sz="2400" dirty="0" err="1"/>
              <a:t>სკოლების</a:t>
            </a:r>
            <a:r>
              <a:rPr lang="en-US" sz="2400" dirty="0"/>
              <a:t> </a:t>
            </a:r>
            <a:r>
              <a:rPr lang="en-US" sz="2400" dirty="0" err="1"/>
              <a:t>მხარდაჭერის</a:t>
            </a:r>
            <a:r>
              <a:rPr lang="ka-GE" sz="2400" dirty="0"/>
              <a:t> პროცესის</a:t>
            </a:r>
            <a:r>
              <a:rPr lang="en-US" sz="2400" dirty="0"/>
              <a:t> </a:t>
            </a:r>
            <a:r>
              <a:rPr lang="en-US" sz="2400" dirty="0" err="1"/>
              <a:t>პილოტირება</a:t>
            </a:r>
            <a:endParaRPr lang="en-US" sz="24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79341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3C2C05-CDED-7607-A5EB-E57ECC7EC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D955B290-6937-99B5-1105-6A1E4068EC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146D59-8369-39F9-A89D-3385B4EA5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068" y="1145638"/>
            <a:ext cx="9688296" cy="483212"/>
          </a:xfrm>
        </p:spPr>
        <p:txBody>
          <a:bodyPr anchor="b">
            <a:noAutofit/>
          </a:bodyPr>
          <a:lstStyle/>
          <a:p>
            <a:pPr algn="ctr"/>
            <a:r>
              <a:rPr lang="ka-GE" sz="3200" b="1" dirty="0"/>
              <a:t>ავტორიზაციის სტანდარტების მოთხოვნათა შესაბამისი ტრენინგები 1100 საჯარო სკოლის დირექტორებისთვის</a:t>
            </a:r>
            <a:endParaRPr lang="en-GE" sz="2800" b="1" dirty="0"/>
          </a:p>
        </p:txBody>
      </p:sp>
      <p:graphicFrame>
        <p:nvGraphicFramePr>
          <p:cNvPr id="38" name="Content Placeholder 2">
            <a:extLst>
              <a:ext uri="{FF2B5EF4-FFF2-40B4-BE49-F238E27FC236}">
                <a16:creationId xmlns:a16="http://schemas.microsoft.com/office/drawing/2014/main" id="{946330A8-8FBD-6246-971C-3F7A0901BB8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8587384"/>
              </p:ext>
            </p:extLst>
          </p:nvPr>
        </p:nvGraphicFramePr>
        <p:xfrm>
          <a:off x="540774" y="1976284"/>
          <a:ext cx="11189263" cy="42244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0" name="Rectangle 19">
            <a:extLst>
              <a:ext uri="{FF2B5EF4-FFF2-40B4-BE49-F238E27FC236}">
                <a16:creationId xmlns:a16="http://schemas.microsoft.com/office/drawing/2014/main" id="{A84C9E89-26BF-2381-E1D8-2D2EB1BE6B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2DF0BEF-CF76-E2A3-705B-ED64E392F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2578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D85E31-AB5C-1CED-B257-1C3C3B8996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ight Triangle 27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57426E-DCFD-943F-424B-261008445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0" y="1050596"/>
            <a:ext cx="9461418" cy="738876"/>
          </a:xfrm>
        </p:spPr>
        <p:txBody>
          <a:bodyPr anchor="ctr">
            <a:noAutofit/>
          </a:bodyPr>
          <a:lstStyle/>
          <a:p>
            <a:pPr algn="ctr"/>
            <a:r>
              <a:rPr lang="ka-GE" sz="4000" b="1" dirty="0"/>
              <a:t>ავტორიზებული სკოლების მხარდაჭერის პროცესის პილოტირება</a:t>
            </a:r>
            <a:endParaRPr lang="en-GE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E79C64-374F-F824-6028-BC85C2653B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412747"/>
            <a:ext cx="9360309" cy="3486589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ka-GE" sz="2400" b="1" dirty="0"/>
              <a:t>14 ავტორიზებულ სკოლას მხარდაჭერა გაეწია საპილოტე რეჟიმში:</a:t>
            </a:r>
          </a:p>
          <a:p>
            <a:pPr marL="0" indent="0">
              <a:buNone/>
            </a:pPr>
            <a:endParaRPr lang="ka-GE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ka-GE" sz="2400" dirty="0"/>
              <a:t>4 სკოლას  ზოგადი განათლების ხარისხის უზრუნველყოფის ექსპერტების მიერ გაეწია მხარდაჭერა </a:t>
            </a:r>
            <a:r>
              <a:rPr lang="en-US" sz="2400" b="1" dirty="0"/>
              <a:t>I</a:t>
            </a:r>
            <a:r>
              <a:rPr lang="ka-GE" sz="2400" b="1" dirty="0"/>
              <a:t> სტანდარტთან (სკოლის ფილოსოფია) </a:t>
            </a:r>
            <a:r>
              <a:rPr lang="ka-GE" sz="2400" dirty="0"/>
              <a:t>დაკავშირებით.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ka-GE" sz="2200" dirty="0"/>
              <a:t>10 სკოლას საგნობრივი ექსპერტების მიერ გაეწია მხარდაჭერა </a:t>
            </a:r>
            <a:r>
              <a:rPr lang="en-US" sz="2200" b="1" dirty="0"/>
              <a:t>II</a:t>
            </a:r>
            <a:r>
              <a:rPr lang="ka-GE" sz="2200" b="1" dirty="0"/>
              <a:t> სტანდარტთან (სასკოლო კურიკულუმი) </a:t>
            </a:r>
            <a:r>
              <a:rPr lang="ka-GE" sz="2200" dirty="0"/>
              <a:t>დაკავშირებით;</a:t>
            </a:r>
          </a:p>
          <a:p>
            <a:endParaRPr lang="en-GE" sz="2200" dirty="0"/>
          </a:p>
        </p:txBody>
      </p:sp>
    </p:spTree>
    <p:extLst>
      <p:ext uri="{BB962C8B-B14F-4D97-AF65-F5344CB8AC3E}">
        <p14:creationId xmlns:p14="http://schemas.microsoft.com/office/powerpoint/2010/main" val="38646485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19D93E-568C-FF85-04DA-A1B514D796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5CE649-8FB3-5227-8182-08DF157AE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ka-GE" b="1" dirty="0"/>
              <a:t>განხორციელებული აქტივობები</a:t>
            </a:r>
            <a:endParaRPr lang="en-GE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99B454-5704-7340-CC34-A6E6FB2947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670" y="2560322"/>
            <a:ext cx="10450677" cy="3581858"/>
          </a:xfrm>
        </p:spPr>
        <p:txBody>
          <a:bodyPr anchor="ctr">
            <a:normAutofit fontScale="77500" lnSpcReduction="20000"/>
          </a:bodyPr>
          <a:lstStyle/>
          <a:p>
            <a:pPr algn="just">
              <a:lnSpc>
                <a:spcPct val="160000"/>
              </a:lnSpc>
              <a:buFont typeface="Wingdings" panose="05000000000000000000" pitchFamily="2" charset="2"/>
              <a:buChar char="q"/>
            </a:pPr>
            <a:r>
              <a:rPr lang="ka-GE" sz="2000" dirty="0"/>
              <a:t> </a:t>
            </a:r>
            <a:r>
              <a:rPr lang="ka-GE" sz="2400" dirty="0"/>
              <a:t>ავტორიზაციის დასკვნების გაცნობა, სკოლებისგან მოწოდებული საჭიროებების გაანალიზება და პრიორიტეტული საკონსულტაციო თემების გამოკვეთა;</a:t>
            </a:r>
          </a:p>
          <a:p>
            <a:pPr algn="just">
              <a:lnSpc>
                <a:spcPct val="160000"/>
              </a:lnSpc>
              <a:buFont typeface="Wingdings" panose="05000000000000000000" pitchFamily="2" charset="2"/>
              <a:buChar char="q"/>
            </a:pPr>
            <a:r>
              <a:rPr lang="ka-GE" sz="2400" dirty="0"/>
              <a:t>10 სკოლის მასწავლებლების (ერთი საგნობრივი ჯგუფის მიხედვით დაკომპლექტებული) ყოველკვირეული ონლაინ შეხვედრები შესაბამისი საგნობრივი ჯგუფის ექსპერტთან;</a:t>
            </a:r>
          </a:p>
          <a:p>
            <a:pPr algn="just">
              <a:lnSpc>
                <a:spcPct val="160000"/>
              </a:lnSpc>
              <a:buFont typeface="Wingdings" panose="05000000000000000000" pitchFamily="2" charset="2"/>
              <a:buChar char="q"/>
            </a:pPr>
            <a:r>
              <a:rPr lang="ka-GE" sz="2400" dirty="0"/>
              <a:t> 4 სკოლის დირექტორისა და თვითშეფასების პროცესში მონაწილე თანამშრომლების ყოველკვირეული (ინდივიდუალურად სკოლების მიხედვით) ონლაინ შეხვედრები ზოგადი განათლების ხარისხის უზრუნველყოფის ექსპერტთან. </a:t>
            </a:r>
          </a:p>
          <a:p>
            <a:endParaRPr lang="en-GE" sz="2000" dirty="0"/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94250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2B573E-84A7-FEE0-B22D-A4C65467DB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63644BFD-D22E-4019-B666-387DA51AE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FE9FE4C-C9E0-4C54-8010-EA9D29CD4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7956356" y="1890469"/>
            <a:ext cx="5860051" cy="2079143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56FAD6EF-0374-46BD-901E-E901DCA01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04847ABE-275E-4DCA-B164-A672D517F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466344"/>
            <a:ext cx="11111729" cy="59178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125B85-EB21-1A08-9AC9-1A6EF414A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852" y="107797"/>
            <a:ext cx="9688296" cy="483212"/>
          </a:xfrm>
        </p:spPr>
        <p:txBody>
          <a:bodyPr anchor="b">
            <a:noAutofit/>
          </a:bodyPr>
          <a:lstStyle/>
          <a:p>
            <a:pPr algn="ctr"/>
            <a:r>
              <a:rPr lang="en-GE" sz="3000" b="1" dirty="0"/>
              <a:t>შეხვედრების ჩარჩო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5275DDF1-2BED-5262-DF98-ABB96DD00B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87218077"/>
              </p:ext>
            </p:extLst>
          </p:nvPr>
        </p:nvGraphicFramePr>
        <p:xfrm>
          <a:off x="304800" y="698806"/>
          <a:ext cx="11307097" cy="54395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605675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1F82BC-E9F6-C3B1-21F0-EF604A4E79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35DF88-6FF9-4518-3E7A-E98D9D033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en-GE" sz="4800" b="1"/>
              <a:t>პილოტირების შეფასება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DA09A0-12C2-C7FD-14C0-FE4A2BF4E9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22092"/>
            <a:ext cx="10148147" cy="3920088"/>
          </a:xfrm>
        </p:spPr>
        <p:txBody>
          <a:bodyPr anchor="ctr"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ka-GE" sz="2400" b="1" dirty="0"/>
              <a:t>პილოტირების შედეგები შეფასდა ცენტრის ანალიტიკური სამსახურის მიერ;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ka-GE" sz="2400" b="1" dirty="0"/>
              <a:t>ჩატარდა: </a:t>
            </a:r>
          </a:p>
          <a:p>
            <a:pPr>
              <a:buFont typeface="Wingdings" pitchFamily="2" charset="2"/>
              <a:buChar char="ü"/>
            </a:pPr>
            <a:r>
              <a:rPr lang="ka-GE" sz="2400" dirty="0"/>
              <a:t>ფოკუს ჯგუფები;</a:t>
            </a:r>
          </a:p>
          <a:p>
            <a:pPr>
              <a:buFont typeface="Wingdings" pitchFamily="2" charset="2"/>
              <a:buChar char="ü"/>
            </a:pPr>
            <a:r>
              <a:rPr lang="ka-GE" sz="2400" dirty="0"/>
              <a:t> ონლაინ გამოკითხვა.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83487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7C0B59-2192-D317-6284-2076BC950D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EDC279-90BC-DFD6-F061-001E908CF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6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შეფასების შედეგები</a:t>
            </a:r>
          </a:p>
        </p:txBody>
      </p:sp>
      <p:sp>
        <p:nvSpPr>
          <p:cNvPr id="43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0D861E9-172F-E313-4492-A97190175A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0163554"/>
              </p:ext>
            </p:extLst>
          </p:nvPr>
        </p:nvGraphicFramePr>
        <p:xfrm>
          <a:off x="4355690" y="858281"/>
          <a:ext cx="7513223" cy="5357083"/>
        </p:xfrm>
        <a:graphic>
          <a:graphicData uri="http://schemas.openxmlformats.org/drawingml/2006/table">
            <a:tbl>
              <a:tblPr firstRow="1" bandRow="1">
                <a:noFill/>
                <a:tableStyleId>{69CF1AB2-1976-4502-BF36-3FF5EA218861}</a:tableStyleId>
              </a:tblPr>
              <a:tblGrid>
                <a:gridCol w="3882245">
                  <a:extLst>
                    <a:ext uri="{9D8B030D-6E8A-4147-A177-3AD203B41FA5}">
                      <a16:colId xmlns:a16="http://schemas.microsoft.com/office/drawing/2014/main" val="1992958751"/>
                    </a:ext>
                  </a:extLst>
                </a:gridCol>
                <a:gridCol w="3630978">
                  <a:extLst>
                    <a:ext uri="{9D8B030D-6E8A-4147-A177-3AD203B41FA5}">
                      <a16:colId xmlns:a16="http://schemas.microsoft.com/office/drawing/2014/main" val="53936713"/>
                    </a:ext>
                  </a:extLst>
                </a:gridCol>
              </a:tblGrid>
              <a:tr h="10609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a-GE" sz="2400" b="1" cap="none" spc="0" dirty="0">
                          <a:solidFill>
                            <a:schemeClr val="tx1"/>
                          </a:solidFill>
                        </a:rPr>
                        <a:t>დადებითი მხარეები</a:t>
                      </a:r>
                      <a:endParaRPr lang="en-US" sz="2400" b="1" cap="none" spc="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endParaRPr lang="en-US" sz="2400" b="1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95377" marR="102782" marT="27250" marB="204379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a-GE" sz="2400" b="1" cap="none" spc="0">
                          <a:solidFill>
                            <a:schemeClr val="tx1"/>
                          </a:solidFill>
                        </a:rPr>
                        <a:t>რეკომენდაციები</a:t>
                      </a:r>
                      <a:endParaRPr lang="en-US" sz="2400" b="1" cap="none" spc="0">
                        <a:solidFill>
                          <a:schemeClr val="tx1"/>
                        </a:solidFill>
                      </a:endParaRPr>
                    </a:p>
                    <a:p>
                      <a:endParaRPr lang="en-US" sz="2400" b="1" cap="none" spc="0">
                        <a:solidFill>
                          <a:schemeClr val="tx1"/>
                        </a:solidFill>
                      </a:endParaRPr>
                    </a:p>
                  </a:txBody>
                  <a:tcPr marL="95377" marR="102782" marT="27250" marB="204379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6088496"/>
                  </a:ext>
                </a:extLst>
              </a:tr>
              <a:tr h="4296133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ka-GE" sz="1800" b="1" cap="none" spc="0" dirty="0">
                          <a:solidFill>
                            <a:schemeClr val="tx1"/>
                          </a:solidFill>
                        </a:rPr>
                        <a:t>სკოლის საჭიროებაზე ფოკუსირება და  შეხვედრების პრაქტიკული ღირებულება;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endParaRPr lang="ka-GE" sz="1800" b="1" cap="none" spc="0" dirty="0">
                        <a:solidFill>
                          <a:schemeClr val="tx1"/>
                        </a:solidFill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ka-GE" sz="1800" b="1" cap="none" spc="0" dirty="0">
                          <a:solidFill>
                            <a:schemeClr val="tx1"/>
                          </a:solidFill>
                        </a:rPr>
                        <a:t>მიღებული ინფორმაციის ხარისხი, მისი ორგანიზებისა და მიწოდების მეთოდები;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endParaRPr lang="ka-GE" sz="1800" b="1" cap="none" spc="0" dirty="0">
                        <a:solidFill>
                          <a:schemeClr val="tx1"/>
                        </a:solidFill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ka-GE" sz="1800" b="1" cap="none" spc="0" dirty="0">
                          <a:solidFill>
                            <a:schemeClr val="tx1"/>
                          </a:solidFill>
                        </a:rPr>
                        <a:t>ინტერაქციის შესაძლებლობა და მიწოდებული რესურსები.</a:t>
                      </a:r>
                      <a:endParaRPr lang="en-US" sz="1800" cap="none" spc="0" dirty="0">
                        <a:solidFill>
                          <a:schemeClr val="tx1"/>
                        </a:solidFill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endParaRPr lang="en-US" sz="1800" cap="none" spc="0" dirty="0">
                        <a:solidFill>
                          <a:schemeClr val="tx1"/>
                        </a:solidFill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endParaRPr lang="en-US" sz="1800" cap="none" spc="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endParaRPr lang="en-US" sz="18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95377" marR="102782" marT="27250" marB="204379">
                    <a:lnL w="9525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ka-GE" sz="1800" b="1" cap="none" spc="0" dirty="0">
                          <a:solidFill>
                            <a:schemeClr val="tx1"/>
                          </a:solidFill>
                        </a:rPr>
                        <a:t>მხარდაჭერის ინტენსივობისა და სიხშირის გაზრდა, მხარდაჭერის მრავალფეროვანი ფორმატის უზრუნველყოფა;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a-GE" sz="1800" b="1" cap="none" spc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a-GE" sz="1800" b="1" cap="none" spc="0" dirty="0">
                        <a:solidFill>
                          <a:schemeClr val="tx1"/>
                        </a:solidFill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ka-GE" sz="1800" b="1" cap="none" spc="0" dirty="0">
                          <a:solidFill>
                            <a:schemeClr val="tx1"/>
                          </a:solidFill>
                        </a:rPr>
                        <a:t>სკოლების საუკეთესო პრაქტიკების გაზიარების შესაძლებლობა.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endParaRPr lang="en-US" sz="1800" b="1" cap="none" spc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cap="none" spc="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sz="18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95377" marR="102782" marT="27250" marB="204379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847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89246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BCA09F-07BF-2461-A4AA-16F5E3F4B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ka-GE" sz="4800" b="1" dirty="0"/>
              <a:t>მხარდაჭერის სამომავლო ხედვა</a:t>
            </a:r>
            <a:br>
              <a:rPr lang="ka-GE" sz="4800" dirty="0"/>
            </a:br>
            <a:endParaRPr lang="en-US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A5DB8D-195F-7BEE-AF80-AA33B4A22A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692" y="2861186"/>
            <a:ext cx="11384179" cy="3280993"/>
          </a:xfrm>
        </p:spPr>
        <p:txBody>
          <a:bodyPr anchor="ctr">
            <a:normAutofit fontScale="85000" lnSpcReduction="20000"/>
          </a:bodyPr>
          <a:lstStyle/>
          <a:p>
            <a:pPr>
              <a:lnSpc>
                <a:spcPct val="170000"/>
              </a:lnSpc>
              <a:buFont typeface="Wingdings" panose="05000000000000000000" pitchFamily="2" charset="2"/>
              <a:buChar char="q"/>
            </a:pPr>
            <a:r>
              <a:rPr lang="ka-GE" sz="1900" b="1" dirty="0"/>
              <a:t>მიზნობრივი მოდელი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ü"/>
            </a:pPr>
            <a:r>
              <a:rPr lang="ka-GE" sz="1900" dirty="0"/>
              <a:t>სკოლების საჭიროებების ტიპოლოგიის შექმნა; 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ü"/>
            </a:pPr>
            <a:r>
              <a:rPr lang="ka-GE" sz="1900" dirty="0"/>
              <a:t>ამ ტიპოლოგიის მიხედვით სკოლებისთვის მიზნობრივი ტრენინგ-პროგრამების შემუშავება, რაც შეამცირებს ინდივიდუალური კონსულტაციების საჭიროებას.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q"/>
            </a:pPr>
            <a:r>
              <a:rPr lang="ka-GE" sz="1900" b="1" dirty="0"/>
              <a:t>მენტორობა</a:t>
            </a:r>
            <a:r>
              <a:rPr lang="ka-GE" sz="1900" dirty="0"/>
              <a:t> 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ü"/>
            </a:pPr>
            <a:r>
              <a:rPr lang="ka-GE" sz="1900" dirty="0"/>
              <a:t>რესურსცენტრების გაძლიერება, რათა უზრუნველყონ დირექტორებისა და მასწავლებლების წარმატებული გამოცდილების გაზიარება სხვა სკოლებთან.</a:t>
            </a:r>
          </a:p>
          <a:p>
            <a:pPr marL="0" indent="0">
              <a:buNone/>
            </a:pPr>
            <a:endParaRPr lang="ka-GE" sz="1900" dirty="0"/>
          </a:p>
          <a:p>
            <a:endParaRPr lang="en-US" sz="1900" dirty="0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80173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A1FBD5-387C-F690-9A08-A55C2CD1A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ka-GE" sz="4800" b="1" dirty="0"/>
              <a:t>მხარდაჭერის სამომავლო ხედვა</a:t>
            </a:r>
            <a:endParaRPr lang="en-US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19FF4-7A44-5B43-45C6-CA4B3625E3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748" y="3008675"/>
            <a:ext cx="10515600" cy="3133505"/>
          </a:xfrm>
        </p:spPr>
        <p:txBody>
          <a:bodyPr anchor="ctr"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ka-GE" sz="1700" b="1" dirty="0"/>
              <a:t>რესურსები</a:t>
            </a:r>
            <a:br>
              <a:rPr lang="ka-GE" sz="1700" dirty="0"/>
            </a:br>
            <a:endParaRPr lang="ka-GE" sz="1700" dirty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a-GE" sz="1700" dirty="0"/>
              <a:t>პლატფორმა, რომელზეც სკოლებს ექნებათ წვდომა ავტორიზაციის სტანდარტებზე დაფუძნებულ რესურსებზე;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a-GE" sz="1700" dirty="0"/>
              <a:t>ვირტუალური საკონსულტაციო სივრცე, სადაც დირექტორები და მასწავლებლები შეძლებენ შესაბამისი მიმართულების ექსპერტებთან კომუნიკაციას.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ka-GE" sz="1700" b="1" dirty="0"/>
              <a:t>ინოვაციური საგანმანათლებლო პროექტები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a-GE" sz="1700" dirty="0"/>
              <a:t>სკოლების ჩართვა საპილოტე ინიციატივებში, რომლებიც შემდეგ გავრცელდება ფართო მასშტაბით.</a:t>
            </a:r>
          </a:p>
          <a:p>
            <a:pPr>
              <a:buFont typeface="Wingdings" panose="05000000000000000000" pitchFamily="2" charset="2"/>
              <a:buChar char="q"/>
            </a:pPr>
            <a:endParaRPr lang="ka-GE" sz="1700" dirty="0"/>
          </a:p>
          <a:p>
            <a:endParaRPr lang="en-US" sz="1700" dirty="0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0051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D5B339F4-93B9-4E04-9721-143AD6782E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734DDD3-F723-4DD3-8ABE-EC0B2AC87D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522324" y="0"/>
            <a:ext cx="7147352" cy="5777808"/>
            <a:chOff x="329184" y="1"/>
            <a:chExt cx="524256" cy="5777808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7C8EA93-3210-4C62-99E9-153C275E3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EB7D2A2-F448-44D4-938C-DC84CBCB3B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1"/>
            <a:ext cx="10999072" cy="532513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CF8383-051A-741A-4872-21283C03A1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231961"/>
            <a:ext cx="914400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გმადლობთ ყურადღებისთვის!</a:t>
            </a:r>
            <a:br>
              <a:rPr lang="en-US" sz="5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51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6213608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559</TotalTime>
  <Words>370</Words>
  <Application>Microsoft Office PowerPoint</Application>
  <PresentationFormat>Widescreen</PresentationFormat>
  <Paragraphs>59</Paragraphs>
  <Slides>12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Aptos</vt:lpstr>
      <vt:lpstr>Aptos Display</vt:lpstr>
      <vt:lpstr>Arial</vt:lpstr>
      <vt:lpstr>Sylfaen</vt:lpstr>
      <vt:lpstr>Wingdings</vt:lpstr>
      <vt:lpstr>Office Theme</vt:lpstr>
      <vt:lpstr>PDF</vt:lpstr>
      <vt:lpstr>საჯარო სკოლების მიზნობრივი მხარდაჭერა</vt:lpstr>
      <vt:lpstr>ცენტრის უმთავრესი მიზანი</vt:lpstr>
      <vt:lpstr>ავტორიზაციის საკითხებთან დაკავშირებით სკოლების მხარდაჭერის პრაქტიკა</vt:lpstr>
      <vt:lpstr>ავტორიზაციის სტანდარტების მოთხოვნათა შესაბამისი ტრენინგები 1100 საჯარო სკოლის დირექტორებისთვის</vt:lpstr>
      <vt:lpstr>ავტორიზებული სკოლების მხარდაჭერის პროცესის პილოტირება</vt:lpstr>
      <vt:lpstr>განხორციელებული აქტივობები</vt:lpstr>
      <vt:lpstr>შეხვედრების ჩარჩო</vt:lpstr>
      <vt:lpstr>პილოტირების შეფასება</vt:lpstr>
      <vt:lpstr>შეფასების შედეგები</vt:lpstr>
      <vt:lpstr>მხარდაჭერის სამომავლო ხედვა </vt:lpstr>
      <vt:lpstr>მხარდაჭერის სამომავლო ხედვა</vt:lpstr>
      <vt:lpstr>გმადლობთ ყურადღებისთვის!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საჯარო სკოლების მიზნობრივი მხარდაჭერა</dc:title>
  <dc:creator>Microsoft Office User</dc:creator>
  <cp:lastModifiedBy>ეკატერინე ხუციშვილი</cp:lastModifiedBy>
  <cp:revision>27</cp:revision>
  <dcterms:created xsi:type="dcterms:W3CDTF">2025-01-14T15:26:34Z</dcterms:created>
  <dcterms:modified xsi:type="dcterms:W3CDTF">2025-09-22T12:06:44Z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dd2b3a5-926f-4111-8eea-9c5318b8762f_Enabled">
    <vt:lpwstr>true</vt:lpwstr>
  </property>
  <property fmtid="{D5CDD505-2E9C-101B-9397-08002B2CF9AE}" pid="3" name="MSIP_Label_cdd2b3a5-926f-4111-8eea-9c5318b8762f_SetDate">
    <vt:lpwstr>2025-09-16T11:45:18Z</vt:lpwstr>
  </property>
  <property fmtid="{D5CDD505-2E9C-101B-9397-08002B2CF9AE}" pid="4" name="MSIP_Label_cdd2b3a5-926f-4111-8eea-9c5318b8762f_Method">
    <vt:lpwstr>Standard</vt:lpwstr>
  </property>
  <property fmtid="{D5CDD505-2E9C-101B-9397-08002B2CF9AE}" pid="5" name="MSIP_Label_cdd2b3a5-926f-4111-8eea-9c5318b8762f_Name">
    <vt:lpwstr>defa4170-0d19-0005-0004-bc88714345d2</vt:lpwstr>
  </property>
  <property fmtid="{D5CDD505-2E9C-101B-9397-08002B2CF9AE}" pid="6" name="MSIP_Label_cdd2b3a5-926f-4111-8eea-9c5318b8762f_SiteId">
    <vt:lpwstr>61d2e93c-423d-43b4-8f23-1580c2341952</vt:lpwstr>
  </property>
  <property fmtid="{D5CDD505-2E9C-101B-9397-08002B2CF9AE}" pid="7" name="MSIP_Label_cdd2b3a5-926f-4111-8eea-9c5318b8762f_ActionId">
    <vt:lpwstr>dbcb52f5-df0a-4cbe-9061-e73066fdffa3</vt:lpwstr>
  </property>
  <property fmtid="{D5CDD505-2E9C-101B-9397-08002B2CF9AE}" pid="8" name="MSIP_Label_cdd2b3a5-926f-4111-8eea-9c5318b8762f_ContentBits">
    <vt:lpwstr>0</vt:lpwstr>
  </property>
  <property fmtid="{D5CDD505-2E9C-101B-9397-08002B2CF9AE}" pid="9" name="MSIP_Label_cdd2b3a5-926f-4111-8eea-9c5318b8762f_Tag">
    <vt:lpwstr>10, 3, 0, 1</vt:lpwstr>
  </property>
</Properties>
</file>