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sldIdLst>
    <p:sldId id="386" r:id="rId6"/>
    <p:sldId id="387" r:id="rId7"/>
    <p:sldId id="380" r:id="rId8"/>
    <p:sldId id="388" r:id="rId9"/>
    <p:sldId id="389" r:id="rId10"/>
    <p:sldId id="390" r:id="rId11"/>
    <p:sldId id="391" r:id="rId12"/>
    <p:sldId id="392" r:id="rId13"/>
    <p:sldId id="382" r:id="rId14"/>
    <p:sldId id="383" r:id="rId15"/>
    <p:sldId id="384" r:id="rId16"/>
    <p:sldId id="385" r:id="rId17"/>
    <p:sldId id="393" r:id="rId18"/>
    <p:sldId id="368" r:id="rId19"/>
  </p:sldIdLst>
  <p:sldSz cx="12192000" cy="6858000"/>
  <p:notesSz cx="6858000" cy="9144000"/>
  <p:defaultTextStyle>
    <a:defPPr>
      <a:defRPr lang="ka-G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24058E-6B13-AD08-288A-84DC53F9C993}" name="Lali Odishvili" initials="LO" userId="Lali Odishvili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account" initials="Ma" lastIdx="1" clrIdx="0">
    <p:extLst>
      <p:ext uri="{19B8F6BF-5375-455C-9EA6-DF929625EA0E}">
        <p15:presenceInfo xmlns:p15="http://schemas.microsoft.com/office/powerpoint/2012/main" userId="5a7f9806196d00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558"/>
  </p:normalViewPr>
  <p:slideViewPr>
    <p:cSldViewPr snapToGrid="0">
      <p:cViewPr varScale="1">
        <p:scale>
          <a:sx n="69" d="100"/>
          <a:sy n="69" d="100"/>
        </p:scale>
        <p:origin x="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B0931-9435-3140-8A62-6564A93FEFF0}" type="doc">
      <dgm:prSet loTypeId="urn:microsoft.com/office/officeart/2005/8/layout/h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FB5E7D-BE75-3943-9181-FCACFE5D8719}">
      <dgm:prSet phldrT="[Text]" custT="1"/>
      <dgm:spPr/>
      <dgm:t>
        <a:bodyPr/>
        <a:lstStyle/>
        <a:p>
          <a:pPr>
            <a:buNone/>
          </a:pPr>
          <a:r>
            <a:rPr lang="ka-GE" sz="1500" b="1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საქართველოს ზოგადი განათლების ხარისხის უზრუნველყოფის სისტემის რეფორმის პირველი ფაზა 2010 - 2011  წლები (ზოგადი განათლების ხარისხის უზრუნველყოფის სისტემის დანერგვა)</a:t>
          </a:r>
          <a:endParaRPr lang="en-US" sz="1500" dirty="0"/>
        </a:p>
      </dgm:t>
    </dgm:pt>
    <dgm:pt modelId="{FC767C67-9DA8-7042-A858-DBAE0AB59899}" type="parTrans" cxnId="{2DBDC167-03DC-2B4A-93D3-27B95BD97E90}">
      <dgm:prSet/>
      <dgm:spPr/>
      <dgm:t>
        <a:bodyPr/>
        <a:lstStyle/>
        <a:p>
          <a:endParaRPr lang="en-US"/>
        </a:p>
      </dgm:t>
    </dgm:pt>
    <dgm:pt modelId="{3D728BFF-8C36-424D-804E-A9CCF2C496CD}" type="sibTrans" cxnId="{2DBDC167-03DC-2B4A-93D3-27B95BD97E90}">
      <dgm:prSet/>
      <dgm:spPr/>
      <dgm:t>
        <a:bodyPr/>
        <a:lstStyle/>
        <a:p>
          <a:endParaRPr lang="en-US"/>
        </a:p>
      </dgm:t>
    </dgm:pt>
    <dgm:pt modelId="{8F0A8CD9-3FE0-3143-87D9-849283E242DE}">
      <dgm:prSet phldrT="[Text]" custT="1"/>
      <dgm:spPr/>
      <dgm:t>
        <a:bodyPr/>
        <a:lstStyle/>
        <a:p>
          <a:pPr>
            <a:buNone/>
          </a:pPr>
          <a:r>
            <a:rPr lang="ka-GE" sz="1500" b="1" dirty="0"/>
            <a:t>საქართველოს ზოგადი განათლების ხარისხის უზრუნველყოფის სისტემის რეფორმის მეორე ფაზა 2017 წლიდან (საერთაშორისო პროგრამების ხელმისაწვდომობა)</a:t>
          </a:r>
          <a:endParaRPr lang="en-US" sz="1500" dirty="0"/>
        </a:p>
      </dgm:t>
    </dgm:pt>
    <dgm:pt modelId="{32243BEB-36F6-E74C-B282-61D5955C3901}" type="parTrans" cxnId="{7561DCD3-98DF-F64F-8FBD-F8E78A69BDB4}">
      <dgm:prSet/>
      <dgm:spPr/>
      <dgm:t>
        <a:bodyPr/>
        <a:lstStyle/>
        <a:p>
          <a:endParaRPr lang="en-US"/>
        </a:p>
      </dgm:t>
    </dgm:pt>
    <dgm:pt modelId="{E9F4EC04-3BCE-EF48-8D5B-57C18956A037}" type="sibTrans" cxnId="{7561DCD3-98DF-F64F-8FBD-F8E78A69BDB4}">
      <dgm:prSet/>
      <dgm:spPr/>
      <dgm:t>
        <a:bodyPr/>
        <a:lstStyle/>
        <a:p>
          <a:endParaRPr lang="en-US"/>
        </a:p>
      </dgm:t>
    </dgm:pt>
    <dgm:pt modelId="{EF9F2371-BBFD-3749-9A1A-3CEC31FEBBA4}">
      <dgm:prSet phldrT="[Text]"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საზღვარგარეთ აღიარებული ზოგადსაგანმანათლებლო პროგრამების აღიარება</a:t>
          </a:r>
          <a:endParaRPr lang="en-US" sz="1200" dirty="0"/>
        </a:p>
      </dgm:t>
    </dgm:pt>
    <dgm:pt modelId="{02A014ED-4812-F84F-AA6A-5F58699472AB}" type="parTrans" cxnId="{D9D270A2-144A-A347-BC82-933C70C7D15E}">
      <dgm:prSet/>
      <dgm:spPr/>
      <dgm:t>
        <a:bodyPr/>
        <a:lstStyle/>
        <a:p>
          <a:endParaRPr lang="en-US"/>
        </a:p>
      </dgm:t>
    </dgm:pt>
    <dgm:pt modelId="{699BDDA1-993D-5D4B-BD14-097190453C4B}" type="sibTrans" cxnId="{D9D270A2-144A-A347-BC82-933C70C7D15E}">
      <dgm:prSet/>
      <dgm:spPr/>
      <dgm:t>
        <a:bodyPr/>
        <a:lstStyle/>
        <a:p>
          <a:endParaRPr lang="en-US"/>
        </a:p>
      </dgm:t>
    </dgm:pt>
    <dgm:pt modelId="{69CE2519-D031-3A48-9267-55D501D4DA93}">
      <dgm:prSet phldrT="[Text]" custT="1"/>
      <dgm:spPr/>
      <dgm:t>
        <a:bodyPr/>
        <a:lstStyle/>
        <a:p>
          <a:pPr>
            <a:buNone/>
          </a:pPr>
          <a:r>
            <a:rPr lang="ka-GE" sz="1500" b="1" dirty="0"/>
            <a:t>საქართველოს ზოგადი განათლების ხარისხის უზრუნველყოფის სისტემის რეფორმის მესამე ფაზა 2022 წლიდან  (ზოგადსაგანმანათლებლო დაწესებულებების ხარისხის მართვის სისტემის დახვეწა)</a:t>
          </a:r>
          <a:endParaRPr lang="en-US" sz="1500" dirty="0"/>
        </a:p>
      </dgm:t>
    </dgm:pt>
    <dgm:pt modelId="{CF76C9BB-2F4A-B446-B05D-70BFC475AEFA}" type="parTrans" cxnId="{B5A83D6D-B681-E84F-997C-9EC4CE9F3BB8}">
      <dgm:prSet/>
      <dgm:spPr/>
      <dgm:t>
        <a:bodyPr/>
        <a:lstStyle/>
        <a:p>
          <a:endParaRPr lang="en-US"/>
        </a:p>
      </dgm:t>
    </dgm:pt>
    <dgm:pt modelId="{471FD0CE-89AD-E14C-95FB-8CA2FEF833E9}" type="sibTrans" cxnId="{B5A83D6D-B681-E84F-997C-9EC4CE9F3BB8}">
      <dgm:prSet/>
      <dgm:spPr/>
      <dgm:t>
        <a:bodyPr/>
        <a:lstStyle/>
        <a:p>
          <a:endParaRPr lang="en-US"/>
        </a:p>
      </dgm:t>
    </dgm:pt>
    <dgm:pt modelId="{469DB844-4442-E247-A634-D048FB861725}">
      <dgm:prSet phldrT="[Text]"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აკრედიტაციის გაუქმება</a:t>
          </a:r>
          <a:endParaRPr lang="en-US" sz="1200" dirty="0"/>
        </a:p>
      </dgm:t>
    </dgm:pt>
    <dgm:pt modelId="{F2129DCA-4B0C-E04C-BBF1-80DBD65DF404}" type="parTrans" cxnId="{38C879D6-A519-B242-8748-F308DA7D945E}">
      <dgm:prSet/>
      <dgm:spPr/>
      <dgm:t>
        <a:bodyPr/>
        <a:lstStyle/>
        <a:p>
          <a:endParaRPr lang="en-US"/>
        </a:p>
      </dgm:t>
    </dgm:pt>
    <dgm:pt modelId="{241EF04F-9697-1040-817D-E94C11F53CA0}" type="sibTrans" cxnId="{38C879D6-A519-B242-8748-F308DA7D945E}">
      <dgm:prSet/>
      <dgm:spPr/>
      <dgm:t>
        <a:bodyPr/>
        <a:lstStyle/>
        <a:p>
          <a:endParaRPr lang="en-US"/>
        </a:p>
      </dgm:t>
    </dgm:pt>
    <dgm:pt modelId="{132033EA-88AB-8742-A03F-4C123B9E4FD2}">
      <dgm:prSet custT="1"/>
      <dgm:spPr/>
      <dgm:t>
        <a:bodyPr/>
        <a:lstStyle/>
        <a:p>
          <a:r>
            <a:rPr lang="ka-GE" sz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გაუქმდა კერძო ზოგადსაგანმანათლებლო დაწესებულებების ლიცენზირება</a:t>
          </a:r>
          <a:endParaRPr lang="en-US" sz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E7DAC5FF-2846-5440-AE25-F1FED4B5F475}" type="parTrans" cxnId="{6A2F6F14-84F5-534A-95BA-59D6AA05103C}">
      <dgm:prSet/>
      <dgm:spPr/>
      <dgm:t>
        <a:bodyPr/>
        <a:lstStyle/>
        <a:p>
          <a:endParaRPr lang="en-US"/>
        </a:p>
      </dgm:t>
    </dgm:pt>
    <dgm:pt modelId="{B773F001-A029-B749-B5DB-1538E1C93347}" type="sibTrans" cxnId="{6A2F6F14-84F5-534A-95BA-59D6AA05103C}">
      <dgm:prSet/>
      <dgm:spPr/>
      <dgm:t>
        <a:bodyPr/>
        <a:lstStyle/>
        <a:p>
          <a:endParaRPr lang="en-US"/>
        </a:p>
      </dgm:t>
    </dgm:pt>
    <dgm:pt modelId="{7A9F7534-7E73-2A43-ACDE-28CFD9C08B8F}">
      <dgm:prSet custT="1"/>
      <dgm:spPr/>
      <dgm:t>
        <a:bodyPr/>
        <a:lstStyle/>
        <a:p>
          <a:r>
            <a:rPr lang="ka-GE" sz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შემოღებულ იქნა ზოგადსაგანმანათლებლო დაწესებულებების ავტორიზაცია</a:t>
          </a:r>
          <a:endParaRPr lang="en-US" sz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F7DED29-1A1A-0943-BAFE-15BC2D83C955}" type="parTrans" cxnId="{330B2B21-616D-7941-9D3F-5B36018E15F5}">
      <dgm:prSet/>
      <dgm:spPr/>
      <dgm:t>
        <a:bodyPr/>
        <a:lstStyle/>
        <a:p>
          <a:endParaRPr lang="en-US"/>
        </a:p>
      </dgm:t>
    </dgm:pt>
    <dgm:pt modelId="{BE07DF2C-70E7-B54E-B316-313180CCE4A8}" type="sibTrans" cxnId="{330B2B21-616D-7941-9D3F-5B36018E15F5}">
      <dgm:prSet/>
      <dgm:spPr/>
      <dgm:t>
        <a:bodyPr/>
        <a:lstStyle/>
        <a:p>
          <a:endParaRPr lang="en-US"/>
        </a:p>
      </dgm:t>
    </dgm:pt>
    <dgm:pt modelId="{770B3477-EF50-534E-A170-613AF4025DDE}">
      <dgm:prSet custT="1"/>
      <dgm:spPr/>
      <dgm:t>
        <a:bodyPr/>
        <a:lstStyle/>
        <a:p>
          <a:r>
            <a:rPr lang="ka-GE" sz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შემოღებულ იქნა ზოგადსაგანმანათლებლო პროგრამების აკრედიტაცია</a:t>
          </a:r>
          <a:endParaRPr lang="en-US" sz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FDE1C813-BC33-6C4C-AE1C-0C57357F45A3}" type="parTrans" cxnId="{38C70603-6C27-8744-86B1-C1846B24EF5B}">
      <dgm:prSet/>
      <dgm:spPr/>
      <dgm:t>
        <a:bodyPr/>
        <a:lstStyle/>
        <a:p>
          <a:endParaRPr lang="en-US"/>
        </a:p>
      </dgm:t>
    </dgm:pt>
    <dgm:pt modelId="{FFA7DB8C-5785-8A49-884D-D5699B495C79}" type="sibTrans" cxnId="{38C70603-6C27-8744-86B1-C1846B24EF5B}">
      <dgm:prSet/>
      <dgm:spPr/>
      <dgm:t>
        <a:bodyPr/>
        <a:lstStyle/>
        <a:p>
          <a:endParaRPr lang="en-US"/>
        </a:p>
      </dgm:t>
    </dgm:pt>
    <dgm:pt modelId="{F220AC0C-F17D-B142-A0B8-B3ECEAC3E6A8}">
      <dgm:prSet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ცენტრის მიერ უცხო ქვეყნის იმ უფლებამოსილ ინსტიტუტთან ხელშეკრულების გაფორმების კრიტერიუმებისა და სტანდარტების დამტკიცება, რომელიც ახორციელებს საზღვარგარეთ აღიარებული ზოგადსაგანმანათლებლო პროგრამის აღიარებას</a:t>
          </a:r>
          <a:endParaRPr lang="en-US" sz="1200" dirty="0"/>
        </a:p>
      </dgm:t>
    </dgm:pt>
    <dgm:pt modelId="{9EAB8B5F-13E3-4440-BA3C-7568D8F1BB7B}" type="parTrans" cxnId="{DD907F58-8158-6542-AA58-7B23C2A1AEFE}">
      <dgm:prSet/>
      <dgm:spPr/>
      <dgm:t>
        <a:bodyPr/>
        <a:lstStyle/>
        <a:p>
          <a:endParaRPr lang="en-US"/>
        </a:p>
      </dgm:t>
    </dgm:pt>
    <dgm:pt modelId="{57BB2A93-76AA-504F-8D6B-5F7F24B6F11D}" type="sibTrans" cxnId="{DD907F58-8158-6542-AA58-7B23C2A1AEFE}">
      <dgm:prSet/>
      <dgm:spPr/>
      <dgm:t>
        <a:bodyPr/>
        <a:lstStyle/>
        <a:p>
          <a:endParaRPr lang="en-US"/>
        </a:p>
      </dgm:t>
    </dgm:pt>
    <dgm:pt modelId="{51A23D67-A59C-1E47-9707-1FB304A7E66C}">
      <dgm:prSet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ახალი სტანდარტები</a:t>
          </a:r>
          <a:endParaRPr lang="en-US" sz="1200" dirty="0"/>
        </a:p>
      </dgm:t>
    </dgm:pt>
    <dgm:pt modelId="{2BC724E0-680A-DA47-ACFB-A162AB0AE2B4}" type="parTrans" cxnId="{57A9A9C5-2970-1F41-B81C-0C49FBE245B9}">
      <dgm:prSet/>
      <dgm:spPr/>
      <dgm:t>
        <a:bodyPr/>
        <a:lstStyle/>
        <a:p>
          <a:endParaRPr lang="en-US"/>
        </a:p>
      </dgm:t>
    </dgm:pt>
    <dgm:pt modelId="{7AE98465-1CA7-954D-A7B4-85E631CEDD4B}" type="sibTrans" cxnId="{57A9A9C5-2970-1F41-B81C-0C49FBE245B9}">
      <dgm:prSet/>
      <dgm:spPr/>
      <dgm:t>
        <a:bodyPr/>
        <a:lstStyle/>
        <a:p>
          <a:endParaRPr lang="en-US"/>
        </a:p>
      </dgm:t>
    </dgm:pt>
    <dgm:pt modelId="{53593A38-3BF9-864F-9F8E-0FE252C26717}">
      <dgm:prSet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განახლებული რეგულაციები</a:t>
          </a:r>
          <a:endParaRPr lang="en-US" sz="1200" dirty="0"/>
        </a:p>
      </dgm:t>
    </dgm:pt>
    <dgm:pt modelId="{F8FA7ACE-C017-3343-8124-B32969C33AF1}" type="parTrans" cxnId="{8099A36B-131E-9B48-8D5C-EF0DD5935261}">
      <dgm:prSet/>
      <dgm:spPr/>
      <dgm:t>
        <a:bodyPr/>
        <a:lstStyle/>
        <a:p>
          <a:endParaRPr lang="en-US"/>
        </a:p>
      </dgm:t>
    </dgm:pt>
    <dgm:pt modelId="{6C611622-8A1A-D64D-A06A-5315C062D0F3}" type="sibTrans" cxnId="{8099A36B-131E-9B48-8D5C-EF0DD5935261}">
      <dgm:prSet/>
      <dgm:spPr/>
      <dgm:t>
        <a:bodyPr/>
        <a:lstStyle/>
        <a:p>
          <a:endParaRPr lang="en-US"/>
        </a:p>
      </dgm:t>
    </dgm:pt>
    <dgm:pt modelId="{83B4726B-2CBE-D243-98F1-A68F0A041245}">
      <dgm:prSet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საჯარო სკოლების ეტაპობრივი ავტორიზაციის პროცესის დაწყება</a:t>
          </a:r>
          <a:endParaRPr lang="en-US" sz="1200" dirty="0"/>
        </a:p>
      </dgm:t>
    </dgm:pt>
    <dgm:pt modelId="{8333D341-C3FB-1045-8FA1-A19DFA345B6D}" type="parTrans" cxnId="{9235006C-A4E3-444F-B65E-365AE2118D1E}">
      <dgm:prSet/>
      <dgm:spPr/>
      <dgm:t>
        <a:bodyPr/>
        <a:lstStyle/>
        <a:p>
          <a:endParaRPr lang="en-US"/>
        </a:p>
      </dgm:t>
    </dgm:pt>
    <dgm:pt modelId="{BCE42AFD-7F77-174E-A273-D3733604BEF0}" type="sibTrans" cxnId="{9235006C-A4E3-444F-B65E-365AE2118D1E}">
      <dgm:prSet/>
      <dgm:spPr/>
      <dgm:t>
        <a:bodyPr/>
        <a:lstStyle/>
        <a:p>
          <a:endParaRPr lang="en-US"/>
        </a:p>
      </dgm:t>
    </dgm:pt>
    <dgm:pt modelId="{D5760670-1E6E-1047-ABC2-64CFF9309913}">
      <dgm:prSet custT="1"/>
      <dgm:spPr/>
      <dgm:t>
        <a:bodyPr/>
        <a:lstStyle/>
        <a:p>
          <a:pPr>
            <a:buFont typeface="Symbol" pitchFamily="2" charset="2"/>
            <a:buChar char=""/>
          </a:pPr>
          <a:r>
            <a:rPr lang="ka-GE" sz="1200" dirty="0"/>
            <a:t>ექსპერტთა სერტიფიცირების პროცესის დაწყება და საგნობრივი ექსპერტების შეფასების პროცესში ჩართვა</a:t>
          </a:r>
          <a:endParaRPr lang="en-US" sz="1200" dirty="0"/>
        </a:p>
      </dgm:t>
    </dgm:pt>
    <dgm:pt modelId="{5DD66B48-309D-AE48-8F74-8BA1625E5E30}" type="parTrans" cxnId="{E0B9855D-2CCE-6A49-BD13-09A733497E07}">
      <dgm:prSet/>
      <dgm:spPr/>
      <dgm:t>
        <a:bodyPr/>
        <a:lstStyle/>
        <a:p>
          <a:endParaRPr lang="en-US"/>
        </a:p>
      </dgm:t>
    </dgm:pt>
    <dgm:pt modelId="{4670715D-B894-C941-8A46-ACF0068E267E}" type="sibTrans" cxnId="{E0B9855D-2CCE-6A49-BD13-09A733497E07}">
      <dgm:prSet/>
      <dgm:spPr/>
      <dgm:t>
        <a:bodyPr/>
        <a:lstStyle/>
        <a:p>
          <a:endParaRPr lang="en-US"/>
        </a:p>
      </dgm:t>
    </dgm:pt>
    <dgm:pt modelId="{29DC33A8-FFD7-AC48-95B9-A2E705DBC740}" type="pres">
      <dgm:prSet presAssocID="{609B0931-9435-3140-8A62-6564A93FEF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428415-AD36-8B48-A6BC-362C58A5FE2E}" type="pres">
      <dgm:prSet presAssocID="{609B0931-9435-3140-8A62-6564A93FEFF0}" presName="tSp" presStyleCnt="0"/>
      <dgm:spPr/>
    </dgm:pt>
    <dgm:pt modelId="{FFF3C6A1-41EE-9C49-8C4B-10C0FCFDE3DB}" type="pres">
      <dgm:prSet presAssocID="{609B0931-9435-3140-8A62-6564A93FEFF0}" presName="bSp" presStyleCnt="0"/>
      <dgm:spPr/>
    </dgm:pt>
    <dgm:pt modelId="{9A781665-2F45-6A48-BA19-B2F57FD18C03}" type="pres">
      <dgm:prSet presAssocID="{609B0931-9435-3140-8A62-6564A93FEFF0}" presName="process" presStyleCnt="0"/>
      <dgm:spPr/>
    </dgm:pt>
    <dgm:pt modelId="{DDBA0D1C-6A05-2749-9E6A-439FE06AF77A}" type="pres">
      <dgm:prSet presAssocID="{7DFB5E7D-BE75-3943-9181-FCACFE5D8719}" presName="composite1" presStyleCnt="0"/>
      <dgm:spPr/>
    </dgm:pt>
    <dgm:pt modelId="{FF68DFA9-CB13-8C42-BC8B-E13B7DCEF5DB}" type="pres">
      <dgm:prSet presAssocID="{7DFB5E7D-BE75-3943-9181-FCACFE5D8719}" presName="dummyNode1" presStyleLbl="node1" presStyleIdx="0" presStyleCnt="3"/>
      <dgm:spPr/>
    </dgm:pt>
    <dgm:pt modelId="{B1BB738C-EBF7-D545-A108-6442DFBD5F87}" type="pres">
      <dgm:prSet presAssocID="{7DFB5E7D-BE75-3943-9181-FCACFE5D8719}" presName="childNode1" presStyleLbl="bgAcc1" presStyleIdx="0" presStyleCnt="3" custScaleX="247100" custScaleY="179740" custLinFactNeighborX="11021" custLinFactNeighborY="-595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94B048-9645-B446-961B-06514593A71C}" type="pres">
      <dgm:prSet presAssocID="{7DFB5E7D-BE75-3943-9181-FCACFE5D871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BF6FE5-E8C9-9A4D-A12D-8F8F009EB4AE}" type="pres">
      <dgm:prSet presAssocID="{7DFB5E7D-BE75-3943-9181-FCACFE5D8719}" presName="parentNode1" presStyleLbl="node1" presStyleIdx="0" presStyleCnt="3" custScaleX="289905" custScaleY="388966" custLinFactY="32096" custLinFactNeighborX="11395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56B92D-73E1-3945-AE5C-85DED14785E4}" type="pres">
      <dgm:prSet presAssocID="{7DFB5E7D-BE75-3943-9181-FCACFE5D8719}" presName="connSite1" presStyleCnt="0"/>
      <dgm:spPr/>
    </dgm:pt>
    <dgm:pt modelId="{2215286F-566C-9A47-8AE7-ACD4D42DEF46}" type="pres">
      <dgm:prSet presAssocID="{3D728BFF-8C36-424D-804E-A9CCF2C496CD}" presName="Name9" presStyleLbl="sibTrans2D1" presStyleIdx="0" presStyleCnt="2"/>
      <dgm:spPr/>
      <dgm:t>
        <a:bodyPr/>
        <a:lstStyle/>
        <a:p>
          <a:endParaRPr lang="en-US"/>
        </a:p>
      </dgm:t>
    </dgm:pt>
    <dgm:pt modelId="{804D4A55-1E5A-B440-BBCE-D26EB66A0C67}" type="pres">
      <dgm:prSet presAssocID="{8F0A8CD9-3FE0-3143-87D9-849283E242DE}" presName="composite2" presStyleCnt="0"/>
      <dgm:spPr/>
    </dgm:pt>
    <dgm:pt modelId="{E30837C2-01AA-4247-AB6B-B63F9E970C05}" type="pres">
      <dgm:prSet presAssocID="{8F0A8CD9-3FE0-3143-87D9-849283E242DE}" presName="dummyNode2" presStyleLbl="node1" presStyleIdx="0" presStyleCnt="3"/>
      <dgm:spPr/>
    </dgm:pt>
    <dgm:pt modelId="{493F82E3-D486-A945-BF6B-71822B4833BB}" type="pres">
      <dgm:prSet presAssocID="{8F0A8CD9-3FE0-3143-87D9-849283E242DE}" presName="childNode2" presStyleLbl="bgAcc1" presStyleIdx="1" presStyleCnt="3" custScaleX="282974" custScaleY="255110" custLinFactNeighborX="7934" custLinFactNeighborY="958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90F1B-7480-C944-8EEB-E55D0B5B1B70}" type="pres">
      <dgm:prSet presAssocID="{8F0A8CD9-3FE0-3143-87D9-849283E242DE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B62B33-5639-0E4C-B4E6-B469633325F7}" type="pres">
      <dgm:prSet presAssocID="{8F0A8CD9-3FE0-3143-87D9-849283E242DE}" presName="parentNode2" presStyleLbl="node1" presStyleIdx="1" presStyleCnt="3" custScaleX="246262" custScaleY="33693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6144BC-568D-1E44-B4CD-06ADF7A08D79}" type="pres">
      <dgm:prSet presAssocID="{8F0A8CD9-3FE0-3143-87D9-849283E242DE}" presName="connSite2" presStyleCnt="0"/>
      <dgm:spPr/>
    </dgm:pt>
    <dgm:pt modelId="{B6864E91-3E31-FB48-8CFA-08C792C8C26F}" type="pres">
      <dgm:prSet presAssocID="{E9F4EC04-3BCE-EF48-8D5B-57C18956A037}" presName="Name18" presStyleLbl="sibTrans2D1" presStyleIdx="1" presStyleCnt="2"/>
      <dgm:spPr/>
      <dgm:t>
        <a:bodyPr/>
        <a:lstStyle/>
        <a:p>
          <a:endParaRPr lang="en-US"/>
        </a:p>
      </dgm:t>
    </dgm:pt>
    <dgm:pt modelId="{FF613E92-33CC-0B42-932F-9B0A6571E04F}" type="pres">
      <dgm:prSet presAssocID="{69CE2519-D031-3A48-9267-55D501D4DA93}" presName="composite1" presStyleCnt="0"/>
      <dgm:spPr/>
    </dgm:pt>
    <dgm:pt modelId="{9E32760C-CF83-5744-AC9F-88EAA3C01DBF}" type="pres">
      <dgm:prSet presAssocID="{69CE2519-D031-3A48-9267-55D501D4DA93}" presName="dummyNode1" presStyleLbl="node1" presStyleIdx="1" presStyleCnt="3"/>
      <dgm:spPr/>
    </dgm:pt>
    <dgm:pt modelId="{15AAE38F-C5FA-FA41-A3DF-72DA2AAFAC21}" type="pres">
      <dgm:prSet presAssocID="{69CE2519-D031-3A48-9267-55D501D4DA93}" presName="childNode1" presStyleLbl="bgAcc1" presStyleIdx="2" presStyleCnt="3" custScaleX="242436" custScaleY="174328" custLinFactNeighborX="2835" custLinFactNeighborY="17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17456-D509-BD45-AF43-90AA2377116C}" type="pres">
      <dgm:prSet presAssocID="{69CE2519-D031-3A48-9267-55D501D4DA93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6F2499-AF6F-CE40-B890-B5DEF4188762}" type="pres">
      <dgm:prSet presAssocID="{69CE2519-D031-3A48-9267-55D501D4DA93}" presName="parentNode1" presStyleLbl="node1" presStyleIdx="2" presStyleCnt="3" custScaleX="294676" custScaleY="327992" custLinFactY="100000" custLinFactNeighborX="22986" custLinFactNeighborY="1376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14887-B778-064C-8974-AA0E20A3A0C5}" type="pres">
      <dgm:prSet presAssocID="{69CE2519-D031-3A48-9267-55D501D4DA93}" presName="connSite1" presStyleCnt="0"/>
      <dgm:spPr/>
    </dgm:pt>
  </dgm:ptLst>
  <dgm:cxnLst>
    <dgm:cxn modelId="{9235006C-A4E3-444F-B65E-365AE2118D1E}" srcId="{69CE2519-D031-3A48-9267-55D501D4DA93}" destId="{83B4726B-2CBE-D243-98F1-A68F0A041245}" srcOrd="3" destOrd="0" parTransId="{8333D341-C3FB-1045-8FA1-A19DFA345B6D}" sibTransId="{BCE42AFD-7F77-174E-A273-D3733604BEF0}"/>
    <dgm:cxn modelId="{993926BD-9912-E74D-9292-44227028EAF8}" type="presOf" srcId="{53593A38-3BF9-864F-9F8E-0FE252C26717}" destId="{15AAE38F-C5FA-FA41-A3DF-72DA2AAFAC21}" srcOrd="0" destOrd="2" presId="urn:microsoft.com/office/officeart/2005/8/layout/hProcess4"/>
    <dgm:cxn modelId="{2DBDC167-03DC-2B4A-93D3-27B95BD97E90}" srcId="{609B0931-9435-3140-8A62-6564A93FEFF0}" destId="{7DFB5E7D-BE75-3943-9181-FCACFE5D8719}" srcOrd="0" destOrd="0" parTransId="{FC767C67-9DA8-7042-A858-DBAE0AB59899}" sibTransId="{3D728BFF-8C36-424D-804E-A9CCF2C496CD}"/>
    <dgm:cxn modelId="{6A2F6F14-84F5-534A-95BA-59D6AA05103C}" srcId="{7DFB5E7D-BE75-3943-9181-FCACFE5D8719}" destId="{132033EA-88AB-8742-A03F-4C123B9E4FD2}" srcOrd="0" destOrd="0" parTransId="{E7DAC5FF-2846-5440-AE25-F1FED4B5F475}" sibTransId="{B773F001-A029-B749-B5DB-1538E1C93347}"/>
    <dgm:cxn modelId="{BA4A1AA3-6C8F-054F-BCAA-CB6F5658327D}" type="presOf" srcId="{8F0A8CD9-3FE0-3143-87D9-849283E242DE}" destId="{43B62B33-5639-0E4C-B4E6-B469633325F7}" srcOrd="0" destOrd="0" presId="urn:microsoft.com/office/officeart/2005/8/layout/hProcess4"/>
    <dgm:cxn modelId="{3F31F6BA-9E6C-0F44-8D2E-0D8FE79B2A1C}" type="presOf" srcId="{3D728BFF-8C36-424D-804E-A9CCF2C496CD}" destId="{2215286F-566C-9A47-8AE7-ACD4D42DEF46}" srcOrd="0" destOrd="0" presId="urn:microsoft.com/office/officeart/2005/8/layout/hProcess4"/>
    <dgm:cxn modelId="{5F180A22-0123-A34F-A20F-EAEB39EAB53E}" type="presOf" srcId="{F220AC0C-F17D-B142-A0B8-B3ECEAC3E6A8}" destId="{6CC90F1B-7480-C944-8EEB-E55D0B5B1B70}" srcOrd="1" destOrd="1" presId="urn:microsoft.com/office/officeart/2005/8/layout/hProcess4"/>
    <dgm:cxn modelId="{443D7F0A-A619-1145-B379-51C039969225}" type="presOf" srcId="{51A23D67-A59C-1E47-9707-1FB304A7E66C}" destId="{96A17456-D509-BD45-AF43-90AA2377116C}" srcOrd="1" destOrd="1" presId="urn:microsoft.com/office/officeart/2005/8/layout/hProcess4"/>
    <dgm:cxn modelId="{E37FC314-3924-9149-97AD-F5A239BF734C}" type="presOf" srcId="{7A9F7534-7E73-2A43-ACDE-28CFD9C08B8F}" destId="{6C94B048-9645-B446-961B-06514593A71C}" srcOrd="1" destOrd="1" presId="urn:microsoft.com/office/officeart/2005/8/layout/hProcess4"/>
    <dgm:cxn modelId="{9B8BEF46-6D03-2341-AE3B-53926C87F7CF}" type="presOf" srcId="{69CE2519-D031-3A48-9267-55D501D4DA93}" destId="{4E6F2499-AF6F-CE40-B890-B5DEF4188762}" srcOrd="0" destOrd="0" presId="urn:microsoft.com/office/officeart/2005/8/layout/hProcess4"/>
    <dgm:cxn modelId="{8099A36B-131E-9B48-8D5C-EF0DD5935261}" srcId="{69CE2519-D031-3A48-9267-55D501D4DA93}" destId="{53593A38-3BF9-864F-9F8E-0FE252C26717}" srcOrd="2" destOrd="0" parTransId="{F8FA7ACE-C017-3343-8124-B32969C33AF1}" sibTransId="{6C611622-8A1A-D64D-A06A-5315C062D0F3}"/>
    <dgm:cxn modelId="{D9D270A2-144A-A347-BC82-933C70C7D15E}" srcId="{8F0A8CD9-3FE0-3143-87D9-849283E242DE}" destId="{EF9F2371-BBFD-3749-9A1A-3CEC31FEBBA4}" srcOrd="0" destOrd="0" parTransId="{02A014ED-4812-F84F-AA6A-5F58699472AB}" sibTransId="{699BDDA1-993D-5D4B-BD14-097190453C4B}"/>
    <dgm:cxn modelId="{CA186508-E467-8D48-B417-49DDE00F812F}" type="presOf" srcId="{83B4726B-2CBE-D243-98F1-A68F0A041245}" destId="{96A17456-D509-BD45-AF43-90AA2377116C}" srcOrd="1" destOrd="3" presId="urn:microsoft.com/office/officeart/2005/8/layout/hProcess4"/>
    <dgm:cxn modelId="{2826910F-CB29-7A48-BCBC-1B729A2837EF}" type="presOf" srcId="{7DFB5E7D-BE75-3943-9181-FCACFE5D8719}" destId="{40BF6FE5-E8C9-9A4D-A12D-8F8F009EB4AE}" srcOrd="0" destOrd="0" presId="urn:microsoft.com/office/officeart/2005/8/layout/hProcess4"/>
    <dgm:cxn modelId="{57A9A9C5-2970-1F41-B81C-0C49FBE245B9}" srcId="{69CE2519-D031-3A48-9267-55D501D4DA93}" destId="{51A23D67-A59C-1E47-9707-1FB304A7E66C}" srcOrd="1" destOrd="0" parTransId="{2BC724E0-680A-DA47-ACFB-A162AB0AE2B4}" sibTransId="{7AE98465-1CA7-954D-A7B4-85E631CEDD4B}"/>
    <dgm:cxn modelId="{313D75CD-FDAF-4044-86D9-65757FC71155}" type="presOf" srcId="{51A23D67-A59C-1E47-9707-1FB304A7E66C}" destId="{15AAE38F-C5FA-FA41-A3DF-72DA2AAFAC21}" srcOrd="0" destOrd="1" presId="urn:microsoft.com/office/officeart/2005/8/layout/hProcess4"/>
    <dgm:cxn modelId="{70313607-D2B5-E341-A0E2-03B5073C276B}" type="presOf" srcId="{53593A38-3BF9-864F-9F8E-0FE252C26717}" destId="{96A17456-D509-BD45-AF43-90AA2377116C}" srcOrd="1" destOrd="2" presId="urn:microsoft.com/office/officeart/2005/8/layout/hProcess4"/>
    <dgm:cxn modelId="{50268233-F40C-F141-A50C-DA49DBC57A0B}" type="presOf" srcId="{132033EA-88AB-8742-A03F-4C123B9E4FD2}" destId="{B1BB738C-EBF7-D545-A108-6442DFBD5F87}" srcOrd="0" destOrd="0" presId="urn:microsoft.com/office/officeart/2005/8/layout/hProcess4"/>
    <dgm:cxn modelId="{CB58971E-5FFE-5146-B426-B475F7B88823}" type="presOf" srcId="{469DB844-4442-E247-A634-D048FB861725}" destId="{15AAE38F-C5FA-FA41-A3DF-72DA2AAFAC21}" srcOrd="0" destOrd="0" presId="urn:microsoft.com/office/officeart/2005/8/layout/hProcess4"/>
    <dgm:cxn modelId="{288C6B03-32E9-D648-A68F-2A2340972A53}" type="presOf" srcId="{EF9F2371-BBFD-3749-9A1A-3CEC31FEBBA4}" destId="{493F82E3-D486-A945-BF6B-71822B4833BB}" srcOrd="0" destOrd="0" presId="urn:microsoft.com/office/officeart/2005/8/layout/hProcess4"/>
    <dgm:cxn modelId="{B5A83D6D-B681-E84F-997C-9EC4CE9F3BB8}" srcId="{609B0931-9435-3140-8A62-6564A93FEFF0}" destId="{69CE2519-D031-3A48-9267-55D501D4DA93}" srcOrd="2" destOrd="0" parTransId="{CF76C9BB-2F4A-B446-B05D-70BFC475AEFA}" sibTransId="{471FD0CE-89AD-E14C-95FB-8CA2FEF833E9}"/>
    <dgm:cxn modelId="{2C8997A2-4F33-2540-85BD-C60703C8BC54}" type="presOf" srcId="{E9F4EC04-3BCE-EF48-8D5B-57C18956A037}" destId="{B6864E91-3E31-FB48-8CFA-08C792C8C26F}" srcOrd="0" destOrd="0" presId="urn:microsoft.com/office/officeart/2005/8/layout/hProcess4"/>
    <dgm:cxn modelId="{38C879D6-A519-B242-8748-F308DA7D945E}" srcId="{69CE2519-D031-3A48-9267-55D501D4DA93}" destId="{469DB844-4442-E247-A634-D048FB861725}" srcOrd="0" destOrd="0" parTransId="{F2129DCA-4B0C-E04C-BBF1-80DBD65DF404}" sibTransId="{241EF04F-9697-1040-817D-E94C11F53CA0}"/>
    <dgm:cxn modelId="{9C56CEBE-9C5F-C740-A0DE-6277FF0BBE29}" type="presOf" srcId="{83B4726B-2CBE-D243-98F1-A68F0A041245}" destId="{15AAE38F-C5FA-FA41-A3DF-72DA2AAFAC21}" srcOrd="0" destOrd="3" presId="urn:microsoft.com/office/officeart/2005/8/layout/hProcess4"/>
    <dgm:cxn modelId="{6A0FF0D3-BB93-7240-8496-B15786153534}" type="presOf" srcId="{EF9F2371-BBFD-3749-9A1A-3CEC31FEBBA4}" destId="{6CC90F1B-7480-C944-8EEB-E55D0B5B1B70}" srcOrd="1" destOrd="0" presId="urn:microsoft.com/office/officeart/2005/8/layout/hProcess4"/>
    <dgm:cxn modelId="{4CE81A42-57FD-E343-AE73-94689CBB5ACF}" type="presOf" srcId="{F220AC0C-F17D-B142-A0B8-B3ECEAC3E6A8}" destId="{493F82E3-D486-A945-BF6B-71822B4833BB}" srcOrd="0" destOrd="1" presId="urn:microsoft.com/office/officeart/2005/8/layout/hProcess4"/>
    <dgm:cxn modelId="{F9686DC4-9125-6D4C-858A-09AD5F4C04D3}" type="presOf" srcId="{609B0931-9435-3140-8A62-6564A93FEFF0}" destId="{29DC33A8-FFD7-AC48-95B9-A2E705DBC740}" srcOrd="0" destOrd="0" presId="urn:microsoft.com/office/officeart/2005/8/layout/hProcess4"/>
    <dgm:cxn modelId="{330B2B21-616D-7941-9D3F-5B36018E15F5}" srcId="{7DFB5E7D-BE75-3943-9181-FCACFE5D8719}" destId="{7A9F7534-7E73-2A43-ACDE-28CFD9C08B8F}" srcOrd="1" destOrd="0" parTransId="{6F7DED29-1A1A-0943-BAFE-15BC2D83C955}" sibTransId="{BE07DF2C-70E7-B54E-B316-313180CCE4A8}"/>
    <dgm:cxn modelId="{3E15C1E4-8AD2-0448-96BB-53CABA3922C3}" type="presOf" srcId="{770B3477-EF50-534E-A170-613AF4025DDE}" destId="{6C94B048-9645-B446-961B-06514593A71C}" srcOrd="1" destOrd="2" presId="urn:microsoft.com/office/officeart/2005/8/layout/hProcess4"/>
    <dgm:cxn modelId="{E0B9855D-2CCE-6A49-BD13-09A733497E07}" srcId="{69CE2519-D031-3A48-9267-55D501D4DA93}" destId="{D5760670-1E6E-1047-ABC2-64CFF9309913}" srcOrd="4" destOrd="0" parTransId="{5DD66B48-309D-AE48-8F74-8BA1625E5E30}" sibTransId="{4670715D-B894-C941-8A46-ACF0068E267E}"/>
    <dgm:cxn modelId="{2643DCFC-22A9-1747-8192-0D8C752F8C9C}" type="presOf" srcId="{132033EA-88AB-8742-A03F-4C123B9E4FD2}" destId="{6C94B048-9645-B446-961B-06514593A71C}" srcOrd="1" destOrd="0" presId="urn:microsoft.com/office/officeart/2005/8/layout/hProcess4"/>
    <dgm:cxn modelId="{FC7DC7D7-69B6-4B4D-9C0E-D8D0E9D51695}" type="presOf" srcId="{469DB844-4442-E247-A634-D048FB861725}" destId="{96A17456-D509-BD45-AF43-90AA2377116C}" srcOrd="1" destOrd="0" presId="urn:microsoft.com/office/officeart/2005/8/layout/hProcess4"/>
    <dgm:cxn modelId="{DD907F58-8158-6542-AA58-7B23C2A1AEFE}" srcId="{8F0A8CD9-3FE0-3143-87D9-849283E242DE}" destId="{F220AC0C-F17D-B142-A0B8-B3ECEAC3E6A8}" srcOrd="1" destOrd="0" parTransId="{9EAB8B5F-13E3-4440-BA3C-7568D8F1BB7B}" sibTransId="{57BB2A93-76AA-504F-8D6B-5F7F24B6F11D}"/>
    <dgm:cxn modelId="{C73CC67F-2119-B74A-85A0-7378079E3C3A}" type="presOf" srcId="{7A9F7534-7E73-2A43-ACDE-28CFD9C08B8F}" destId="{B1BB738C-EBF7-D545-A108-6442DFBD5F87}" srcOrd="0" destOrd="1" presId="urn:microsoft.com/office/officeart/2005/8/layout/hProcess4"/>
    <dgm:cxn modelId="{865609A1-9681-0B45-9943-85FD88058134}" type="presOf" srcId="{770B3477-EF50-534E-A170-613AF4025DDE}" destId="{B1BB738C-EBF7-D545-A108-6442DFBD5F87}" srcOrd="0" destOrd="2" presId="urn:microsoft.com/office/officeart/2005/8/layout/hProcess4"/>
    <dgm:cxn modelId="{38C70603-6C27-8744-86B1-C1846B24EF5B}" srcId="{7DFB5E7D-BE75-3943-9181-FCACFE5D8719}" destId="{770B3477-EF50-534E-A170-613AF4025DDE}" srcOrd="2" destOrd="0" parTransId="{FDE1C813-BC33-6C4C-AE1C-0C57357F45A3}" sibTransId="{FFA7DB8C-5785-8A49-884D-D5699B495C79}"/>
    <dgm:cxn modelId="{7561DCD3-98DF-F64F-8FBD-F8E78A69BDB4}" srcId="{609B0931-9435-3140-8A62-6564A93FEFF0}" destId="{8F0A8CD9-3FE0-3143-87D9-849283E242DE}" srcOrd="1" destOrd="0" parTransId="{32243BEB-36F6-E74C-B282-61D5955C3901}" sibTransId="{E9F4EC04-3BCE-EF48-8D5B-57C18956A037}"/>
    <dgm:cxn modelId="{CC61AE80-76DA-C640-94E8-E21D371CF5CC}" type="presOf" srcId="{D5760670-1E6E-1047-ABC2-64CFF9309913}" destId="{15AAE38F-C5FA-FA41-A3DF-72DA2AAFAC21}" srcOrd="0" destOrd="4" presId="urn:microsoft.com/office/officeart/2005/8/layout/hProcess4"/>
    <dgm:cxn modelId="{2357B315-5DAA-8641-8EDE-3481517FB265}" type="presOf" srcId="{D5760670-1E6E-1047-ABC2-64CFF9309913}" destId="{96A17456-D509-BD45-AF43-90AA2377116C}" srcOrd="1" destOrd="4" presId="urn:microsoft.com/office/officeart/2005/8/layout/hProcess4"/>
    <dgm:cxn modelId="{9E8AE92A-77EB-1840-B7D1-C462DA95C585}" type="presParOf" srcId="{29DC33A8-FFD7-AC48-95B9-A2E705DBC740}" destId="{5D428415-AD36-8B48-A6BC-362C58A5FE2E}" srcOrd="0" destOrd="0" presId="urn:microsoft.com/office/officeart/2005/8/layout/hProcess4"/>
    <dgm:cxn modelId="{0442DC3C-9318-2D4C-9159-451A31D44DDC}" type="presParOf" srcId="{29DC33A8-FFD7-AC48-95B9-A2E705DBC740}" destId="{FFF3C6A1-41EE-9C49-8C4B-10C0FCFDE3DB}" srcOrd="1" destOrd="0" presId="urn:microsoft.com/office/officeart/2005/8/layout/hProcess4"/>
    <dgm:cxn modelId="{DFEDC7EB-0401-F54D-A812-8B539B899DEE}" type="presParOf" srcId="{29DC33A8-FFD7-AC48-95B9-A2E705DBC740}" destId="{9A781665-2F45-6A48-BA19-B2F57FD18C03}" srcOrd="2" destOrd="0" presId="urn:microsoft.com/office/officeart/2005/8/layout/hProcess4"/>
    <dgm:cxn modelId="{5247A3EF-F01D-E94B-A63A-9708C54D6A61}" type="presParOf" srcId="{9A781665-2F45-6A48-BA19-B2F57FD18C03}" destId="{DDBA0D1C-6A05-2749-9E6A-439FE06AF77A}" srcOrd="0" destOrd="0" presId="urn:microsoft.com/office/officeart/2005/8/layout/hProcess4"/>
    <dgm:cxn modelId="{A1FEE547-DE2A-C94E-B1EE-7ADC920E5913}" type="presParOf" srcId="{DDBA0D1C-6A05-2749-9E6A-439FE06AF77A}" destId="{FF68DFA9-CB13-8C42-BC8B-E13B7DCEF5DB}" srcOrd="0" destOrd="0" presId="urn:microsoft.com/office/officeart/2005/8/layout/hProcess4"/>
    <dgm:cxn modelId="{B6C2E278-F7EA-BC4F-A416-A8AA37F13627}" type="presParOf" srcId="{DDBA0D1C-6A05-2749-9E6A-439FE06AF77A}" destId="{B1BB738C-EBF7-D545-A108-6442DFBD5F87}" srcOrd="1" destOrd="0" presId="urn:microsoft.com/office/officeart/2005/8/layout/hProcess4"/>
    <dgm:cxn modelId="{475C0E1B-919C-7344-9574-37104A020CDC}" type="presParOf" srcId="{DDBA0D1C-6A05-2749-9E6A-439FE06AF77A}" destId="{6C94B048-9645-B446-961B-06514593A71C}" srcOrd="2" destOrd="0" presId="urn:microsoft.com/office/officeart/2005/8/layout/hProcess4"/>
    <dgm:cxn modelId="{DB71B549-EE2C-0845-A843-45C8E1005E8E}" type="presParOf" srcId="{DDBA0D1C-6A05-2749-9E6A-439FE06AF77A}" destId="{40BF6FE5-E8C9-9A4D-A12D-8F8F009EB4AE}" srcOrd="3" destOrd="0" presId="urn:microsoft.com/office/officeart/2005/8/layout/hProcess4"/>
    <dgm:cxn modelId="{7B07DABC-56E9-FF45-A2CA-FAF4B5AD718B}" type="presParOf" srcId="{DDBA0D1C-6A05-2749-9E6A-439FE06AF77A}" destId="{8156B92D-73E1-3945-AE5C-85DED14785E4}" srcOrd="4" destOrd="0" presId="urn:microsoft.com/office/officeart/2005/8/layout/hProcess4"/>
    <dgm:cxn modelId="{78F1FE4E-EB71-2446-AF0E-A0FD2757306C}" type="presParOf" srcId="{9A781665-2F45-6A48-BA19-B2F57FD18C03}" destId="{2215286F-566C-9A47-8AE7-ACD4D42DEF46}" srcOrd="1" destOrd="0" presId="urn:microsoft.com/office/officeart/2005/8/layout/hProcess4"/>
    <dgm:cxn modelId="{60DC8D8F-0F9B-9244-9B94-F5688211892E}" type="presParOf" srcId="{9A781665-2F45-6A48-BA19-B2F57FD18C03}" destId="{804D4A55-1E5A-B440-BBCE-D26EB66A0C67}" srcOrd="2" destOrd="0" presId="urn:microsoft.com/office/officeart/2005/8/layout/hProcess4"/>
    <dgm:cxn modelId="{205841FB-53CE-9245-B9E5-872D5B52EFD3}" type="presParOf" srcId="{804D4A55-1E5A-B440-BBCE-D26EB66A0C67}" destId="{E30837C2-01AA-4247-AB6B-B63F9E970C05}" srcOrd="0" destOrd="0" presId="urn:microsoft.com/office/officeart/2005/8/layout/hProcess4"/>
    <dgm:cxn modelId="{AB8B7186-79D3-914C-BACB-FCF5E9316C6E}" type="presParOf" srcId="{804D4A55-1E5A-B440-BBCE-D26EB66A0C67}" destId="{493F82E3-D486-A945-BF6B-71822B4833BB}" srcOrd="1" destOrd="0" presId="urn:microsoft.com/office/officeart/2005/8/layout/hProcess4"/>
    <dgm:cxn modelId="{78D639A7-9CE1-A946-83A4-51C0B5855424}" type="presParOf" srcId="{804D4A55-1E5A-B440-BBCE-D26EB66A0C67}" destId="{6CC90F1B-7480-C944-8EEB-E55D0B5B1B70}" srcOrd="2" destOrd="0" presId="urn:microsoft.com/office/officeart/2005/8/layout/hProcess4"/>
    <dgm:cxn modelId="{13AF347E-CB1B-D845-B13C-3739A376CE01}" type="presParOf" srcId="{804D4A55-1E5A-B440-BBCE-D26EB66A0C67}" destId="{43B62B33-5639-0E4C-B4E6-B469633325F7}" srcOrd="3" destOrd="0" presId="urn:microsoft.com/office/officeart/2005/8/layout/hProcess4"/>
    <dgm:cxn modelId="{9EA9634A-1FB2-9F40-8378-D46938D5D6C7}" type="presParOf" srcId="{804D4A55-1E5A-B440-BBCE-D26EB66A0C67}" destId="{256144BC-568D-1E44-B4CD-06ADF7A08D79}" srcOrd="4" destOrd="0" presId="urn:microsoft.com/office/officeart/2005/8/layout/hProcess4"/>
    <dgm:cxn modelId="{2D69DBDE-3A9F-3347-93F8-306499B9C449}" type="presParOf" srcId="{9A781665-2F45-6A48-BA19-B2F57FD18C03}" destId="{B6864E91-3E31-FB48-8CFA-08C792C8C26F}" srcOrd="3" destOrd="0" presId="urn:microsoft.com/office/officeart/2005/8/layout/hProcess4"/>
    <dgm:cxn modelId="{CB902CD1-76C0-EA45-920F-82631782EDB2}" type="presParOf" srcId="{9A781665-2F45-6A48-BA19-B2F57FD18C03}" destId="{FF613E92-33CC-0B42-932F-9B0A6571E04F}" srcOrd="4" destOrd="0" presId="urn:microsoft.com/office/officeart/2005/8/layout/hProcess4"/>
    <dgm:cxn modelId="{1F4F2DFF-2249-8648-8702-F1059254946C}" type="presParOf" srcId="{FF613E92-33CC-0B42-932F-9B0A6571E04F}" destId="{9E32760C-CF83-5744-AC9F-88EAA3C01DBF}" srcOrd="0" destOrd="0" presId="urn:microsoft.com/office/officeart/2005/8/layout/hProcess4"/>
    <dgm:cxn modelId="{9BD6312B-99EE-A840-ADAA-428A62DBC32B}" type="presParOf" srcId="{FF613E92-33CC-0B42-932F-9B0A6571E04F}" destId="{15AAE38F-C5FA-FA41-A3DF-72DA2AAFAC21}" srcOrd="1" destOrd="0" presId="urn:microsoft.com/office/officeart/2005/8/layout/hProcess4"/>
    <dgm:cxn modelId="{F27D8CD2-2716-AA44-9B21-6A55D20C9E11}" type="presParOf" srcId="{FF613E92-33CC-0B42-932F-9B0A6571E04F}" destId="{96A17456-D509-BD45-AF43-90AA2377116C}" srcOrd="2" destOrd="0" presId="urn:microsoft.com/office/officeart/2005/8/layout/hProcess4"/>
    <dgm:cxn modelId="{6F36A221-F56F-E840-8057-894F5F056489}" type="presParOf" srcId="{FF613E92-33CC-0B42-932F-9B0A6571E04F}" destId="{4E6F2499-AF6F-CE40-B890-B5DEF4188762}" srcOrd="3" destOrd="0" presId="urn:microsoft.com/office/officeart/2005/8/layout/hProcess4"/>
    <dgm:cxn modelId="{047B1D3B-C734-4649-A4CA-86E3A09F3CF8}" type="presParOf" srcId="{FF613E92-33CC-0B42-932F-9B0A6571E04F}" destId="{11814887-B778-064C-8974-AA0E20A3A0C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B738C-EBF7-D545-A108-6442DFBD5F87}">
      <dsp:nvSpPr>
        <dsp:cNvPr id="0" name=""/>
        <dsp:cNvSpPr/>
      </dsp:nvSpPr>
      <dsp:spPr>
        <a:xfrm>
          <a:off x="150517" y="1023010"/>
          <a:ext cx="3328299" cy="19968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გაუქმდა კერძო ზოგადსაგანმანათლებლო დაწესებულებების ლიცენზირება</a:t>
          </a:r>
          <a:endParaRPr lang="en-US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შემოღებულ იქნა ზოგადსაგანმანათლებლო დაწესებულებების ავტორიზაცია</a:t>
          </a:r>
          <a:endParaRPr lang="en-US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შემოღებულ იქნა ზოგადსაგანმანათლებლო პროგრამების აკრედიტაცია</a:t>
          </a:r>
          <a:endParaRPr lang="en-US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96469" y="1068962"/>
        <a:ext cx="3236395" cy="1477023"/>
      </dsp:txXfrm>
    </dsp:sp>
    <dsp:sp modelId="{2215286F-566C-9A47-8AE7-ACD4D42DEF46}">
      <dsp:nvSpPr>
        <dsp:cNvPr id="0" name=""/>
        <dsp:cNvSpPr/>
      </dsp:nvSpPr>
      <dsp:spPr>
        <a:xfrm>
          <a:off x="1711288" y="1700026"/>
          <a:ext cx="4175837" cy="4175837"/>
        </a:xfrm>
        <a:prstGeom prst="leftCircularArrow">
          <a:avLst>
            <a:gd name="adj1" fmla="val 1122"/>
            <a:gd name="adj2" fmla="val 131756"/>
            <a:gd name="adj3" fmla="val 1909358"/>
            <a:gd name="adj4" fmla="val 9026581"/>
            <a:gd name="adj5" fmla="val 130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BF6FE5-E8C9-9A4D-A12D-8F8F009EB4AE}">
      <dsp:nvSpPr>
        <dsp:cNvPr id="0" name=""/>
        <dsp:cNvSpPr/>
      </dsp:nvSpPr>
      <dsp:spPr>
        <a:xfrm>
          <a:off x="291648" y="2940913"/>
          <a:ext cx="3470985" cy="1851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500" b="1" kern="1200" dirty="0">
              <a:effectLst/>
              <a:latin typeface="Sylfaen" pitchFamily="18" charset="0"/>
              <a:ea typeface="Calibri" panose="020F0502020204030204" pitchFamily="34" charset="0"/>
              <a:cs typeface="Times New Roman" panose="02020603050405020304" pitchFamily="18" charset="0"/>
            </a:rPr>
            <a:t>საქართველოს ზოგადი განათლების ხარისხის უზრუნველყოფის სისტემის რეფორმის პირველი ფაზა 2010 - 2011  წლები (ზოგადი განათლების ხარისხის უზრუნველყოფის სისტემის დანერგვა)</a:t>
          </a:r>
          <a:endParaRPr lang="en-US" sz="1500" kern="1200" dirty="0"/>
        </a:p>
      </dsp:txBody>
      <dsp:txXfrm>
        <a:off x="345890" y="2995155"/>
        <a:ext cx="3362501" cy="1743462"/>
      </dsp:txXfrm>
    </dsp:sp>
    <dsp:sp modelId="{493F82E3-D486-A945-BF6B-71822B4833BB}">
      <dsp:nvSpPr>
        <dsp:cNvPr id="0" name=""/>
        <dsp:cNvSpPr/>
      </dsp:nvSpPr>
      <dsp:spPr>
        <a:xfrm>
          <a:off x="3956134" y="2572103"/>
          <a:ext cx="3811502" cy="28341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საზღვარგარეთ აღიარებული ზოგადსაგანმანათლებლო პროგრამების აღიარება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ცენტრის მიერ უცხო ქვეყნის იმ უფლებამოსილ ინსტიტუტთან ხელშეკრულების გაფორმების კრიტერიუმებისა და სტანდარტების დამტკიცება, რომელიც ახორციელებს საზღვარგარეთ აღიარებული ზოგადსაგანმანათლებლო პროგრამის აღიარებას</a:t>
          </a:r>
          <a:endParaRPr lang="en-US" sz="1200" kern="1200" dirty="0"/>
        </a:p>
      </dsp:txBody>
      <dsp:txXfrm>
        <a:off x="4021355" y="3244640"/>
        <a:ext cx="3681060" cy="2096380"/>
      </dsp:txXfrm>
    </dsp:sp>
    <dsp:sp modelId="{B6864E91-3E31-FB48-8CFA-08C792C8C26F}">
      <dsp:nvSpPr>
        <dsp:cNvPr id="0" name=""/>
        <dsp:cNvSpPr/>
      </dsp:nvSpPr>
      <dsp:spPr>
        <a:xfrm>
          <a:off x="5546703" y="700182"/>
          <a:ext cx="4075347" cy="4075347"/>
        </a:xfrm>
        <a:prstGeom prst="circularArrow">
          <a:avLst>
            <a:gd name="adj1" fmla="val 1149"/>
            <a:gd name="adj2" fmla="val 135088"/>
            <a:gd name="adj3" fmla="val 20081504"/>
            <a:gd name="adj4" fmla="val 12967613"/>
            <a:gd name="adj5" fmla="val 13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62B33-5639-0E4C-B4E6-B469633325F7}">
      <dsp:nvSpPr>
        <dsp:cNvPr id="0" name=""/>
        <dsp:cNvSpPr/>
      </dsp:nvSpPr>
      <dsp:spPr>
        <a:xfrm>
          <a:off x="4505282" y="1566412"/>
          <a:ext cx="2948455" cy="1604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500" b="1" kern="1200" dirty="0"/>
            <a:t>საქართველოს ზოგადი განათლების ხარისხის უზრუნველყოფის სისტემის რეფორმის მეორე ფაზა 2017 წლიდან (საერთაშორისო პროგრამების ხელმისაწვდომობა)</a:t>
          </a:r>
          <a:endParaRPr lang="en-US" sz="1500" kern="1200" dirty="0"/>
        </a:p>
      </dsp:txBody>
      <dsp:txXfrm>
        <a:off x="4552268" y="1613398"/>
        <a:ext cx="2854483" cy="1510248"/>
      </dsp:txXfrm>
    </dsp:sp>
    <dsp:sp modelId="{15AAE38F-C5FA-FA41-A3DF-72DA2AAFAC21}">
      <dsp:nvSpPr>
        <dsp:cNvPr id="0" name=""/>
        <dsp:cNvSpPr/>
      </dsp:nvSpPr>
      <dsp:spPr>
        <a:xfrm>
          <a:off x="7922020" y="1790774"/>
          <a:ext cx="3265477" cy="1936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აკრედიტაციის გაუქმება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ახალი სტანდარტები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განახლებული რეგულაციები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საჯარო სკოლების ეტაპობრივი ავტორიზაციის პროცესის დაწყება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itchFamily="2" charset="2"/>
            <a:buChar char="••"/>
          </a:pPr>
          <a:r>
            <a:rPr lang="ka-GE" sz="1200" kern="1200" dirty="0"/>
            <a:t>ექსპერტთა სერტიფიცირების პროცესის დაწყება და საგნობრივი ექსპერტების შეფასების პროცესში ჩართვა</a:t>
          </a:r>
          <a:endParaRPr lang="en-US" sz="1200" kern="1200" dirty="0"/>
        </a:p>
      </dsp:txBody>
      <dsp:txXfrm>
        <a:off x="7966589" y="1835343"/>
        <a:ext cx="3176339" cy="1432548"/>
      </dsp:txXfrm>
    </dsp:sp>
    <dsp:sp modelId="{4E6F2499-AF6F-CE40-B890-B5DEF4188762}">
      <dsp:nvSpPr>
        <dsp:cNvPr id="0" name=""/>
        <dsp:cNvSpPr/>
      </dsp:nvSpPr>
      <dsp:spPr>
        <a:xfrm>
          <a:off x="7979080" y="3646174"/>
          <a:ext cx="3528108" cy="15616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500" b="1" kern="1200" dirty="0"/>
            <a:t>საქართველოს ზოგადი განათლების ხარისხის უზრუნველყოფის სისტემის რეფორმის მესამე ფაზა 2022 წლიდან  (ზოგადსაგანმანათლებლო დაწესებულებების ხარისხის მართვის სისტემის დახვეწა)</a:t>
          </a:r>
          <a:endParaRPr lang="en-US" sz="1500" kern="1200" dirty="0"/>
        </a:p>
      </dsp:txBody>
      <dsp:txXfrm>
        <a:off x="8024819" y="3691913"/>
        <a:ext cx="3436630" cy="1470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4A7D1-91C6-4501-BB3C-C1FFE4C2D99B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a-G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1B6A2-A826-4DCC-86C1-5FB008DCAA0A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87415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8f4bd203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8f4bd2034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5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f6f6f20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f6f6f20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1380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f6f6f20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f6f6f20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6194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f6f6f20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f6f6f20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798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f6f6f20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f6f6f20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2534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8A7A6-F88B-43B2-9659-7D0FD2767E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7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1FA3F9-3ACD-48BB-A03F-4DCAE245F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AF7F1CD-F271-4123-BF18-2C7F794C2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2BB7617-AAB5-47C8-B063-A4C9E59D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2388CB-D3EF-4092-8BD4-38612E84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F90383-D709-4148-BCD1-92BD3E2A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05502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C35844-2AF1-482F-9C10-7B644497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B4127A-F56A-4C65-B5C4-15DEF68A9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B5A6E81-0FBE-48E2-BA93-D81F2541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6A2C63-674A-4BA2-A318-367B3732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8FF360F-4306-4AF9-BAA1-7E5E48E0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82133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1F14CC-16D1-499A-A9C7-8F5F487E2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B9AB92B-7919-41FF-9685-26AA41A10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2A14DFA-2166-4E16-91AF-AB9B76820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171F2A2-1692-4B80-9204-7D939AF8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812BE1-820E-4CC3-A9D1-4566ACB8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39805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9FA16D-AFE4-4B71-8C3B-21386B53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AD2F298-DA89-4D8E-BA91-A06906CF85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E6BD27D-3BCC-4076-8F66-6CE76A34F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CEE893-A45E-4F02-8319-67E97CBF0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622CFB7-F401-40D4-9E08-B7DDDD375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155635E-9F9E-4AE7-B0A9-CBFE26D1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99140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0D7818-8520-48AC-9DD9-0F82C8DAC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F6898EC-DB7B-4E55-AC9E-8F9FE980A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391A797-3FB7-4674-93D0-6779BB17B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8849425-E586-4C02-8CAB-8319A24A5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F63FCF9-D793-4F39-BFE8-ABC8AFF0D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475BCAF-075E-48A9-B4FF-E224420E5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9E62CE0-7EE2-41B8-AA98-E9B06400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44CC742-9929-40F0-9C09-AEDAE351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48891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29E42C-AD48-44B9-AAF4-D0A1AB8D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C6CD28C-EE47-4AEE-B5DB-6D0E60EAF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3CC69DA-7AAA-437A-AC40-F766FA5A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98B90D2-7C22-4770-BD1C-2403251B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86339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26F7222-B74D-4D24-89D8-805F47D6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F8D937B-FE89-4B9D-8D56-4A796CDE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0705378-5139-454A-8227-842DF708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48747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7BA6A3-DB40-4663-AEC7-99F37D078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C9E0331-3423-4D25-9D5A-CD91A2F85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F03FB15-25AE-442A-AF6C-3BB739AFA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C07D48F-5C27-431C-BC45-283FEAFD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2D756DF-D024-4F1A-A673-9852F141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BFFEFDF-EB4E-428E-8290-E8D97D3F3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05640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E12698-BAAF-451B-8D28-3CEA0B8A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7A5DCF1-235E-453C-93BD-B0A3F9586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a-G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C7C5B0-E876-4DC6-A0A3-317BC43A2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D8F0E55-2EFF-4691-BEC0-D194BB569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BC78B7A-03AB-408E-8AE7-102F113C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ED9F0E5-6563-4374-9C69-4E1C6907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59587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8F64C8-0AAC-4D16-BD35-67A70580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6743965-8033-41B3-ACD3-4DC90973A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B03D68-20E6-4D36-A0C6-595ACF9A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9BCCAC-F8F5-4886-80A3-CF7C1FFCF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7E27B42-6028-43EB-A451-75DFFE33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80084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7B7DCFB-9B29-4493-9CC5-25C9BF84CF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93F7A3B-DDC2-4918-8DB5-2C609C293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913B0D-07F3-4672-974B-C552114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A61C08-114E-460E-B636-CDEA4C78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2F6540-7A9A-4CC3-9C51-98985A2B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228085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716833" y="949300"/>
            <a:ext cx="9380800" cy="4369600"/>
          </a:xfrm>
          <a:prstGeom prst="triangle">
            <a:avLst>
              <a:gd name="adj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0" y="1673367"/>
            <a:ext cx="5763600" cy="5188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1378933" y="0"/>
            <a:ext cx="14490400" cy="6858000"/>
          </a:xfrm>
          <a:prstGeom prst="triangle">
            <a:avLst>
              <a:gd name="adj" fmla="val 4985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074333" y="2931567"/>
            <a:ext cx="5763600" cy="20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Julius Sans One"/>
              <a:buNone/>
              <a:defRPr sz="5333" b="1">
                <a:solidFill>
                  <a:schemeClr val="lt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732333" y="5539167"/>
            <a:ext cx="5105600" cy="3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1867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3733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6975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950967" y="1898867"/>
            <a:ext cx="8100000" cy="43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1219170" lvl="1" indent="-4233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950967" y="707445"/>
            <a:ext cx="7690800" cy="7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4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4"/>
          <p:cNvSpPr/>
          <p:nvPr/>
        </p:nvSpPr>
        <p:spPr>
          <a:xfrm flipH="1">
            <a:off x="7744733" y="2045200"/>
            <a:ext cx="6400800" cy="6400800"/>
          </a:xfrm>
          <a:prstGeom prst="rtTriangl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b="1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737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/>
        </p:nvSpPr>
        <p:spPr>
          <a:xfrm>
            <a:off x="-67" y="7467"/>
            <a:ext cx="12192000" cy="6858000"/>
          </a:xfrm>
          <a:prstGeom prst="rect">
            <a:avLst/>
          </a:prstGeom>
          <a:solidFill>
            <a:schemeClr val="lt1">
              <a:alpha val="2356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9" name="Google Shape;49;p10"/>
          <p:cNvSpPr/>
          <p:nvPr/>
        </p:nvSpPr>
        <p:spPr>
          <a:xfrm>
            <a:off x="5749867" y="4892367"/>
            <a:ext cx="6515200" cy="140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6096000" y="4972767"/>
            <a:ext cx="5145200" cy="10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333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0"/>
          <p:cNvSpPr/>
          <p:nvPr/>
        </p:nvSpPr>
        <p:spPr>
          <a:xfrm rot="5400000">
            <a:off x="-454949" y="-1050849"/>
            <a:ext cx="4541200" cy="4403200"/>
          </a:xfrm>
          <a:prstGeom prst="rtTriangl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EEEEEE"/>
              </a:solidFill>
              <a:cs typeface="Arial"/>
              <a:sym typeface="Arial"/>
            </a:endParaRPr>
          </a:p>
        </p:txBody>
      </p:sp>
      <p:sp>
        <p:nvSpPr>
          <p:cNvPr id="52" name="Google Shape;52;p10"/>
          <p:cNvSpPr/>
          <p:nvPr/>
        </p:nvSpPr>
        <p:spPr>
          <a:xfrm rot="5400000">
            <a:off x="-581949" y="-1342949"/>
            <a:ext cx="4541200" cy="44032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EEEEEE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065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193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accent5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title"/>
          </p:nvPr>
        </p:nvSpPr>
        <p:spPr>
          <a:xfrm>
            <a:off x="5680400" y="707633"/>
            <a:ext cx="6927200" cy="7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4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5"/>
          <p:cNvSpPr/>
          <p:nvPr/>
        </p:nvSpPr>
        <p:spPr>
          <a:xfrm rot="10800000">
            <a:off x="9210567" y="-1078067"/>
            <a:ext cx="4541200" cy="4403200"/>
          </a:xfrm>
          <a:prstGeom prst="rtTriangl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EEEEEE"/>
              </a:solidFill>
              <a:cs typeface="Arial"/>
              <a:sym typeface="Arial"/>
            </a:endParaRPr>
          </a:p>
        </p:txBody>
      </p:sp>
      <p:sp>
        <p:nvSpPr>
          <p:cNvPr id="169" name="Google Shape;169;p25"/>
          <p:cNvSpPr/>
          <p:nvPr/>
        </p:nvSpPr>
        <p:spPr>
          <a:xfrm rot="10800000">
            <a:off x="9290567" y="-1205067"/>
            <a:ext cx="4541200" cy="44032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EEEEEE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6609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96" b="0" i="0">
                <a:solidFill>
                  <a:srgbClr val="0E3A6A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64" b="0" i="0">
                <a:solidFill>
                  <a:srgbClr val="16161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endParaRPr lang="en-US" sz="1867" kern="0">
              <a:solidFill>
                <a:srgbClr val="144E8E">
                  <a:tint val="75000"/>
                </a:srgbClr>
              </a:solidFill>
              <a:cs typeface="Arial"/>
              <a:sym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fld id="{1D8BD707-D9CF-40AE-B4C6-C98DA3205C09}" type="datetimeFigureOut">
              <a:rPr lang="en-US" sz="1867" kern="0">
                <a:solidFill>
                  <a:srgbClr val="144E8E">
                    <a:tint val="75000"/>
                  </a:srgbClr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9/24/2025</a:t>
            </a:fld>
            <a:endParaRPr lang="en-US" sz="1867" kern="0">
              <a:solidFill>
                <a:srgbClr val="144E8E">
                  <a:tint val="75000"/>
                </a:srgbClr>
              </a:solidFill>
              <a:cs typeface="Arial"/>
              <a:sym typeface="Arial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fld id="{B6F15528-21DE-4FAA-801E-634DDDAF4B2B}" type="slidenum">
              <a:rPr lang="en-US" sz="1867" kern="0" smtClean="0">
                <a:solidFill>
                  <a:srgbClr val="144E8E">
                    <a:tint val="75000"/>
                  </a:srgbClr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en-US" sz="1867" kern="0">
              <a:solidFill>
                <a:srgbClr val="144E8E">
                  <a:tint val="75000"/>
                </a:srgb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081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4353361-B0E0-465C-A18A-28610DEB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82BC76-C605-4D9B-A19B-B8264019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7A92B5-6B54-4EFF-9DB6-5AE173D6A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CA168-68CE-44B1-9DC7-5F2360C0AED5}" type="datetimeFigureOut">
              <a:rPr lang="ka-GE" smtClean="0"/>
              <a:t>24.09.2025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006E06-069B-44A0-B5F3-A7CFA757B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EF51F77-1346-4D9A-A4FD-73438F2F8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678D0-C299-405C-974F-685EBC651FC4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80991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a-G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15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007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3">
          <p15:clr>
            <a:srgbClr val="EA4335"/>
          </p15:clr>
        </p15:guide>
        <p15:guide id="5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nfo@eqe.ge" TargetMode="External"/><Relationship Id="rId4" Type="http://schemas.openxmlformats.org/officeDocument/2006/relationships/hyperlink" Target="http://www.eqe.g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D247208-2ED0-4B6D-B34D-7E59B83B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678" y="2410964"/>
            <a:ext cx="2344304" cy="1227969"/>
          </a:xfrm>
          <a:prstGeom prst="rect">
            <a:avLst/>
          </a:prstGeom>
        </p:spPr>
      </p:pic>
      <p:sp>
        <p:nvSpPr>
          <p:cNvPr id="226" name="Google Shape;226;p36"/>
          <p:cNvSpPr txBox="1">
            <a:spLocks noGrp="1"/>
          </p:cNvSpPr>
          <p:nvPr>
            <p:ph type="ctrTitle"/>
          </p:nvPr>
        </p:nvSpPr>
        <p:spPr>
          <a:xfrm>
            <a:off x="749939" y="1697380"/>
            <a:ext cx="10692120" cy="265513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ka-GE" sz="2667" dirty="0">
                <a:solidFill>
                  <a:schemeClr val="accent1"/>
                </a:solidFill>
              </a:rPr>
              <a:t>სსიპ - განათლების ხარისხის განვითარების ეროვნული ცენტრის საერთაშორისო კონფერენცია</a:t>
            </a:r>
            <a:r>
              <a:rPr lang="en-US" sz="2667" dirty="0">
                <a:solidFill>
                  <a:schemeClr val="accent1"/>
                </a:solidFill>
              </a:rPr>
              <a:t/>
            </a:r>
            <a:br>
              <a:rPr lang="en-US" sz="2667" dirty="0">
                <a:solidFill>
                  <a:schemeClr val="accent1"/>
                </a:solidFill>
              </a:rPr>
            </a:br>
            <a:r>
              <a:rPr lang="ka-GE" sz="2667" dirty="0">
                <a:solidFill>
                  <a:schemeClr val="accent1"/>
                </a:solidFill>
              </a:rPr>
              <a:t/>
            </a:r>
            <a:br>
              <a:rPr lang="ka-GE" sz="2667" dirty="0">
                <a:solidFill>
                  <a:schemeClr val="accent1"/>
                </a:solidFill>
              </a:rPr>
            </a:br>
            <a:r>
              <a:rPr lang="ka-GE" sz="2667" dirty="0" smtClean="0">
                <a:solidFill>
                  <a:schemeClr val="accent1"/>
                </a:solidFill>
              </a:rPr>
              <a:t/>
            </a:r>
            <a:br>
              <a:rPr lang="ka-GE" sz="2667" dirty="0" smtClean="0">
                <a:solidFill>
                  <a:schemeClr val="accent1"/>
                </a:solidFill>
              </a:rPr>
            </a:br>
            <a:r>
              <a:rPr lang="ka-GE" sz="2667" dirty="0">
                <a:solidFill>
                  <a:schemeClr val="accent1"/>
                </a:solidFill>
              </a:rPr>
              <a:t/>
            </a:r>
            <a:br>
              <a:rPr lang="ka-GE" sz="2667" dirty="0">
                <a:solidFill>
                  <a:schemeClr val="accent1"/>
                </a:solidFill>
              </a:rPr>
            </a:br>
            <a:r>
              <a:rPr lang="ka-GE" sz="2667" dirty="0" smtClean="0">
                <a:solidFill>
                  <a:schemeClr val="accent1"/>
                </a:solidFill>
              </a:rPr>
              <a:t/>
            </a:r>
            <a:br>
              <a:rPr lang="ka-GE" sz="2667" dirty="0" smtClean="0">
                <a:solidFill>
                  <a:schemeClr val="accent1"/>
                </a:solidFill>
              </a:rPr>
            </a:br>
            <a:r>
              <a:rPr lang="ka-GE" sz="2667" dirty="0">
                <a:solidFill>
                  <a:schemeClr val="accent1"/>
                </a:solidFill>
              </a:rPr>
              <a:t/>
            </a:r>
            <a:br>
              <a:rPr lang="ka-GE" sz="2667" dirty="0">
                <a:solidFill>
                  <a:schemeClr val="accent1"/>
                </a:solidFill>
              </a:rPr>
            </a:br>
            <a:r>
              <a:rPr lang="ka-GE" sz="2667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/>
            </a:r>
            <a:br>
              <a:rPr lang="ka-GE" sz="2667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ka-GE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ზოგადი განათლების ხარისხის უზრუნველყოფის სამსახურის საქმიანობის შეჯამება და დაგეგმილი აქტივობები</a:t>
            </a:r>
          </a:p>
        </p:txBody>
      </p:sp>
      <p:sp>
        <p:nvSpPr>
          <p:cNvPr id="227" name="Google Shape;227;p36"/>
          <p:cNvSpPr txBox="1">
            <a:spLocks noGrp="1"/>
          </p:cNvSpPr>
          <p:nvPr>
            <p:ph type="subTitle" idx="1"/>
          </p:nvPr>
        </p:nvSpPr>
        <p:spPr>
          <a:xfrm>
            <a:off x="198246" y="4841336"/>
            <a:ext cx="12191999" cy="201666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/>
            <a:endParaRPr lang="ka-GE" dirty="0" smtClean="0">
              <a:solidFill>
                <a:schemeClr val="bg1">
                  <a:lumMod val="10000"/>
                </a:schemeClr>
              </a:solidFill>
              <a:latin typeface="+mn-lt"/>
            </a:endParaRPr>
          </a:p>
          <a:p>
            <a:pPr marL="0" indent="0" algn="ctr"/>
            <a:endParaRPr lang="ka-GE" dirty="0">
              <a:solidFill>
                <a:schemeClr val="bg1">
                  <a:lumMod val="10000"/>
                </a:schemeClr>
              </a:solidFill>
              <a:latin typeface="+mn-lt"/>
            </a:endParaRPr>
          </a:p>
          <a:p>
            <a:pPr marL="0" indent="0" algn="ctr"/>
            <a:endParaRPr lang="ka-GE" dirty="0" smtClean="0">
              <a:solidFill>
                <a:schemeClr val="bg1">
                  <a:lumMod val="10000"/>
                </a:schemeClr>
              </a:solidFill>
              <a:latin typeface="+mn-lt"/>
            </a:endParaRPr>
          </a:p>
          <a:p>
            <a:pPr marL="0" indent="0" algn="ctr"/>
            <a:r>
              <a:rPr lang="ka-GE" sz="1600" dirty="0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სსიპ </a:t>
            </a:r>
            <a:r>
              <a:rPr lang="ka-GE" sz="160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- განათლების ხარისხის განვითარების ეროვნული ცენტრი</a:t>
            </a:r>
          </a:p>
          <a:p>
            <a:pPr marL="0" indent="0" algn="ctr"/>
            <a:r>
              <a:rPr lang="ka-GE" sz="160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თბილისი, </a:t>
            </a:r>
            <a:r>
              <a:rPr lang="ka-GE" sz="1600" dirty="0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2025</a:t>
            </a:r>
            <a:endParaRPr sz="1600" dirty="0">
              <a:solidFill>
                <a:schemeClr val="bg1">
                  <a:lumMod val="1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96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>
            <a:spLocks noGrp="1"/>
          </p:cNvSpPr>
          <p:nvPr>
            <p:ph type="title"/>
          </p:nvPr>
        </p:nvSpPr>
        <p:spPr>
          <a:xfrm>
            <a:off x="950967" y="707445"/>
            <a:ext cx="7690800" cy="7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endParaRPr b="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1524101" y="1804155"/>
            <a:ext cx="9871137" cy="43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marR="0" indent="-457189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ka-GE" sz="2400" dirty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ზოგადი განათლების ხარისხის უზრუნველყოფის სისტემის რეფორმის ფაზები</a:t>
            </a:r>
          </a:p>
          <a:p>
            <a:pPr marL="0" marR="0" indent="0" algn="just">
              <a:lnSpc>
                <a:spcPct val="107000"/>
              </a:lnSpc>
              <a:buNone/>
            </a:pP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marR="0" indent="-457189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ka-GE" sz="2400" dirty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2023-2025 წლებში განხორციელებული </a:t>
            </a:r>
            <a:r>
              <a:rPr lang="ka-GE" sz="2400" dirty="0" smtClean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აქტივობები</a:t>
            </a:r>
          </a:p>
          <a:p>
            <a:pPr marL="457189" marR="0" indent="-457189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marR="0" indent="-457189" algn="just">
              <a:lnSpc>
                <a:spcPct val="107000"/>
              </a:lnSpc>
              <a:spcAft>
                <a:spcPts val="1067"/>
              </a:spcAft>
              <a:buFont typeface="Wingdings" panose="05000000000000000000" pitchFamily="2" charset="2"/>
              <a:buChar char=""/>
            </a:pPr>
            <a:r>
              <a:rPr lang="en-US" sz="2400" dirty="0" err="1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დაგეგმილი</a:t>
            </a:r>
            <a:r>
              <a:rPr lang="en-US" sz="2400" dirty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აქტივობებ</a:t>
            </a:r>
            <a:r>
              <a:rPr lang="en-US" sz="2400" dirty="0" err="1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ი</a:t>
            </a:r>
            <a:r>
              <a:rPr lang="en-US" sz="2400" dirty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 </a:t>
            </a:r>
            <a:r>
              <a:rPr lang="ka-GE" sz="2400" dirty="0">
                <a:solidFill>
                  <a:srgbClr val="002060"/>
                </a:solidFill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( 2026-2030 წელი)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ka-GE" sz="2400" dirty="0">
              <a:solidFill>
                <a:srgbClr val="002060"/>
              </a:solidFill>
            </a:endParaRPr>
          </a:p>
        </p:txBody>
      </p:sp>
      <p:cxnSp>
        <p:nvCxnSpPr>
          <p:cNvPr id="235" name="Google Shape;235;p37"/>
          <p:cNvCxnSpPr>
            <a:cxnSpLocks/>
          </p:cNvCxnSpPr>
          <p:nvPr/>
        </p:nvCxnSpPr>
        <p:spPr>
          <a:xfrm>
            <a:off x="1092700" y="1691769"/>
            <a:ext cx="2313888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247208-2ED0-4B6D-B34D-7E59B83B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49" y="267845"/>
            <a:ext cx="2344304" cy="122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8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7E81D09-A279-24CF-F100-A5B5F7B95BDF}"/>
              </a:ext>
            </a:extLst>
          </p:cNvPr>
          <p:cNvSpPr txBox="1"/>
          <p:nvPr/>
        </p:nvSpPr>
        <p:spPr>
          <a:xfrm>
            <a:off x="4132614" y="257112"/>
            <a:ext cx="609600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a-GE" sz="2800" b="1" dirty="0" smtClean="0">
                <a:solidFill>
                  <a:srgbClr val="002060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რეფორმის </a:t>
            </a:r>
            <a:r>
              <a:rPr lang="ka-GE" sz="2800" b="1" dirty="0">
                <a:solidFill>
                  <a:srgbClr val="002060"/>
                </a:solidFill>
                <a:effectLst/>
                <a:latin typeface="Sylfae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ფაზები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="" xmlns:a16="http://schemas.microsoft.com/office/drawing/2014/main" id="{575D4BB6-262D-29B9-6FB8-82E9B6CFF8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7262582"/>
              </p:ext>
            </p:extLst>
          </p:nvPr>
        </p:nvGraphicFramePr>
        <p:xfrm>
          <a:off x="0" y="635934"/>
          <a:ext cx="11507189" cy="5847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987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B04E10-F5F9-4BA5-9101-8C07F423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57" y="344685"/>
            <a:ext cx="9875911" cy="1151009"/>
          </a:xfrm>
        </p:spPr>
        <p:txBody>
          <a:bodyPr/>
          <a:lstStyle/>
          <a:p>
            <a:r>
              <a:rPr lang="ka-GE" sz="3200" dirty="0">
                <a:latin typeface="Sylfaen" panose="010A0502050306030303" pitchFamily="18" charset="0"/>
              </a:rPr>
              <a:t>სკოლები - განხორციელებული აქტივობები</a:t>
            </a:r>
            <a:r>
              <a:rPr lang="en-US" sz="3200" dirty="0">
                <a:latin typeface="Sylfaen" panose="010A0502050306030303" pitchFamily="18" charset="0"/>
              </a:rPr>
              <a:t/>
            </a:r>
            <a:br>
              <a:rPr lang="en-US" sz="3200" dirty="0">
                <a:latin typeface="Sylfaen" panose="010A0502050306030303" pitchFamily="18" charset="0"/>
              </a:rPr>
            </a:br>
            <a:r>
              <a:rPr lang="en-US" sz="3200" dirty="0">
                <a:latin typeface="Sylfaen" panose="010A0502050306030303" pitchFamily="18" charset="0"/>
              </a:rPr>
              <a:t/>
            </a:r>
            <a:br>
              <a:rPr lang="en-US" sz="3200" dirty="0">
                <a:latin typeface="Sylfaen" panose="010A0502050306030303" pitchFamily="18" charset="0"/>
              </a:rPr>
            </a:br>
            <a:endParaRPr lang="en-US" sz="3200" b="0" dirty="0">
              <a:solidFill>
                <a:schemeClr val="accent4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8F73A2-3450-40D3-9996-48081E5A2ABE}"/>
              </a:ext>
            </a:extLst>
          </p:cNvPr>
          <p:cNvSpPr txBox="1"/>
          <p:nvPr/>
        </p:nvSpPr>
        <p:spPr>
          <a:xfrm>
            <a:off x="840305" y="2085610"/>
            <a:ext cx="8758068" cy="34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ინდივიდუალური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მხარდაჭერა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კონსულტირება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ტრენინგების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ციკლი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გაფართოებული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საინფორმაციო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შეხვედრ</a:t>
            </a: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ები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სიმულაციური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შეფასებები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მეთოდოლოგიური გზამკვლევები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უწყებათაშორისი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საკოორდინაციო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ჯგუფი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600"/>
              </a:spcBef>
              <a:spcAft>
                <a:spcPts val="1067"/>
              </a:spcAft>
              <a:buFont typeface="Wingdings" panose="05000000000000000000" pitchFamily="2" charset="2"/>
              <a:buChar char="v"/>
            </a:pP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სულ სკოლების რაოდენობა: კერძო - 206; საჯარო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2086, </a:t>
            </a: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მათ შორის ავტორიზებული 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518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2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>
            <a:spLocks noGrp="1"/>
          </p:cNvSpPr>
          <p:nvPr>
            <p:ph type="title"/>
          </p:nvPr>
        </p:nvSpPr>
        <p:spPr>
          <a:xfrm>
            <a:off x="724824" y="215832"/>
            <a:ext cx="7690800" cy="7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ka-GE" sz="2400" dirty="0" smtClean="0">
                <a:latin typeface="Sylfaen" panose="010A0502050306030303" pitchFamily="18" charset="0"/>
              </a:rPr>
              <a:t>ექსპერტები - განხორციელებული </a:t>
            </a:r>
            <a:r>
              <a:rPr lang="ka-GE" sz="2400" dirty="0">
                <a:latin typeface="Sylfaen" panose="010A0502050306030303" pitchFamily="18" charset="0"/>
              </a:rPr>
              <a:t>აქტივობები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378792" y="1305391"/>
            <a:ext cx="9871137" cy="43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2000" dirty="0" err="1" smtClean="0">
                <a:latin typeface="Sylfaen" panose="010A0502050306030303" pitchFamily="18" charset="0"/>
              </a:rPr>
              <a:t>ახალი</a:t>
            </a:r>
            <a:r>
              <a:rPr lang="en-US" sz="2000" dirty="0" smtClean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ექსპერტთა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კორპუსი</a:t>
            </a:r>
            <a:endParaRPr lang="en-US" sz="2000" dirty="0">
              <a:latin typeface="Sylfaen" panose="010A0502050306030303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Sylfaen" panose="010A0502050306030303" pitchFamily="18" charset="0"/>
              </a:rPr>
              <a:t>ტრენინგების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ციკლი</a:t>
            </a:r>
            <a:r>
              <a:rPr lang="ka-GE" sz="2000" dirty="0">
                <a:latin typeface="Sylfaen" panose="010A0502050306030303" pitchFamily="18" charset="0"/>
              </a:rPr>
              <a:t>, </a:t>
            </a:r>
            <a:r>
              <a:rPr lang="en-US" sz="2000" dirty="0" err="1">
                <a:latin typeface="Sylfaen" panose="010A0502050306030303" pitchFamily="18" charset="0"/>
              </a:rPr>
              <a:t>გაფართოებული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საინფორმაციო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შეხვედრ</a:t>
            </a:r>
            <a:r>
              <a:rPr lang="ka-GE" sz="2000" dirty="0" smtClean="0">
                <a:latin typeface="Sylfaen" panose="010A0502050306030303" pitchFamily="18" charset="0"/>
              </a:rPr>
              <a:t>ები, მეთოდოლოგიური </a:t>
            </a:r>
            <a:r>
              <a:rPr lang="ka-GE" sz="2000" dirty="0">
                <a:latin typeface="Sylfaen" panose="010A0502050306030303" pitchFamily="18" charset="0"/>
              </a:rPr>
              <a:t>გზამკვლევები</a:t>
            </a:r>
            <a:endParaRPr lang="en-US" sz="2000" dirty="0">
              <a:latin typeface="Sylfaen" panose="010A0502050306030303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Sylfaen" panose="010A0502050306030303" pitchFamily="18" charset="0"/>
              </a:rPr>
              <a:t>ექსპერტთა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ka-GE" sz="2000" dirty="0">
                <a:latin typeface="Sylfaen" panose="010A0502050306030303" pitchFamily="18" charset="0"/>
              </a:rPr>
              <a:t>ყოველწლიური </a:t>
            </a:r>
            <a:r>
              <a:rPr lang="en-US" sz="2000" dirty="0" err="1">
                <a:latin typeface="Sylfaen" panose="010A0502050306030303" pitchFamily="18" charset="0"/>
              </a:rPr>
              <a:t>კონფერენცია</a:t>
            </a:r>
            <a:endParaRPr lang="en-US" sz="2000" dirty="0">
              <a:latin typeface="Sylfaen" panose="010A0502050306030303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Sylfaen" panose="010A0502050306030303" pitchFamily="18" charset="0"/>
              </a:rPr>
              <a:t>შემუშავდა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ადმინისტრაციულ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წარმოებებში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მონაწილე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ექსპერტების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შეფასების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ახალი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ფორმები</a:t>
            </a:r>
            <a:endParaRPr lang="en-US" sz="2000" dirty="0">
              <a:latin typeface="Sylfaen" panose="010A0502050306030303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Sylfaen" panose="010A0502050306030303" pitchFamily="18" charset="0"/>
              </a:rPr>
              <a:t>მომზადდა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ავტორიზაციის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ექსპერტთა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ჯგუფების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დასკვნების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ანალიზი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გამოვლენილი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შეუსაბამობების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 smtClean="0">
                <a:latin typeface="Sylfaen" panose="010A0502050306030303" pitchFamily="18" charset="0"/>
              </a:rPr>
              <a:t>მიმართულებით</a:t>
            </a:r>
            <a:endParaRPr lang="ka-GE" sz="2000" dirty="0" smtClean="0">
              <a:latin typeface="Sylfaen" panose="010A0502050306030303" pitchFamily="18" charset="0"/>
            </a:endParaRPr>
          </a:p>
          <a:p>
            <a:pPr marL="186262" lvl="0" indent="0">
              <a:buNone/>
            </a:pPr>
            <a:endParaRPr lang="en-US" sz="2000" dirty="0">
              <a:latin typeface="Sylfaen" panose="010A0502050306030303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ylfaen" panose="010A0502050306030303" pitchFamily="18" charset="0"/>
              </a:rPr>
              <a:t>ზოგადი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განათლების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ხარისხის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უზრუნველყოფის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ka-GE" sz="2000" dirty="0">
                <a:latin typeface="Sylfaen" panose="010A0502050306030303" pitchFamily="18" charset="0"/>
              </a:rPr>
              <a:t>ექსპერტი - 264 და </a:t>
            </a:r>
            <a:r>
              <a:rPr lang="en-US" sz="2000" dirty="0" err="1">
                <a:latin typeface="Sylfaen" panose="010A0502050306030303" pitchFamily="18" charset="0"/>
              </a:rPr>
              <a:t>ზოგადი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განათლების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ხარისხის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უზრუნველყოფის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ka-GE" sz="2000" dirty="0">
                <a:latin typeface="Sylfaen" panose="010A0502050306030303" pitchFamily="18" charset="0"/>
              </a:rPr>
              <a:t>საგნობრივი ექსპერტი - 456</a:t>
            </a:r>
            <a:endParaRPr lang="en-US" sz="2000" dirty="0">
              <a:latin typeface="Sylfaen" panose="010A050205030603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ka-GE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5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B04E10-F5F9-4BA5-9101-8C07F423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57" y="344685"/>
            <a:ext cx="9875911" cy="1151009"/>
          </a:xfrm>
        </p:spPr>
        <p:txBody>
          <a:bodyPr/>
          <a:lstStyle/>
          <a:p>
            <a:r>
              <a:rPr lang="ka-GE" sz="3200" dirty="0" smtClean="0">
                <a:latin typeface="Sylfaen" panose="010A0502050306030303" pitchFamily="18" charset="0"/>
              </a:rPr>
              <a:t>საბჭო</a:t>
            </a:r>
            <a:r>
              <a:rPr lang="en-US" sz="3200" dirty="0" smtClean="0">
                <a:latin typeface="Sylfaen" panose="010A0502050306030303" pitchFamily="18" charset="0"/>
              </a:rPr>
              <a:t> - </a:t>
            </a:r>
            <a:r>
              <a:rPr lang="ka-GE" sz="3200" dirty="0" smtClean="0">
                <a:latin typeface="Sylfaen" panose="010A0502050306030303" pitchFamily="18" charset="0"/>
              </a:rPr>
              <a:t>განხორციელებული </a:t>
            </a:r>
            <a:r>
              <a:rPr lang="ka-GE" sz="3200" dirty="0">
                <a:latin typeface="Sylfaen" panose="010A0502050306030303" pitchFamily="18" charset="0"/>
              </a:rPr>
              <a:t>აქტივობები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8F73A2-3450-40D3-9996-48081E5A2ABE}"/>
              </a:ext>
            </a:extLst>
          </p:cNvPr>
          <p:cNvSpPr txBox="1"/>
          <p:nvPr/>
        </p:nvSpPr>
        <p:spPr>
          <a:xfrm>
            <a:off x="840305" y="2085610"/>
            <a:ext cx="8758068" cy="36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საბჭოს განახლებული </a:t>
            </a:r>
            <a:r>
              <a:rPr lang="ka-GE" sz="24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შემადგენლობა</a:t>
            </a:r>
            <a:endParaRPr lang="en-US" sz="2400" dirty="0" smtClean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sz="24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უფლებამოსილება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განისაზღვრა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ორი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წლით</a:t>
            </a:r>
            <a:endParaRPr lang="en-US" sz="2400" dirty="0" smtClean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sz="24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შესაძლებლობის</a:t>
            </a: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გაძლიერებ</a:t>
            </a:r>
            <a:r>
              <a:rPr lang="ka-GE" sz="24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</a:t>
            </a:r>
            <a:endParaRPr lang="en-US" sz="2400" dirty="0" smtClean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sz="24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</a:t>
            </a:r>
            <a:r>
              <a:rPr lang="ka-GE" sz="24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 2024 წელს განხორციელდა საბჭოს გადაწყვეტილებების ანალიზი და მიმდინარე წელსაც ეტაპობრივად </a:t>
            </a:r>
            <a:r>
              <a:rPr lang="ka-GE" sz="24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ხორციელდება</a:t>
            </a:r>
            <a:endParaRPr lang="en-US" sz="24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9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>
            <a:spLocks noGrp="1"/>
          </p:cNvSpPr>
          <p:nvPr>
            <p:ph type="title"/>
          </p:nvPr>
        </p:nvSpPr>
        <p:spPr>
          <a:xfrm>
            <a:off x="724824" y="215832"/>
            <a:ext cx="7690800" cy="7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ka-GE" sz="1800" dirty="0" smtClean="0">
                <a:solidFill>
                  <a:schemeClr val="tx1"/>
                </a:solidFill>
                <a:latin typeface="Sylfaen" panose="010A0502050306030303" pitchFamily="18" charset="0"/>
              </a:rPr>
              <a:t>საზღვარგარეთ </a:t>
            </a:r>
            <a:r>
              <a:rPr lang="ka-GE" sz="1800" dirty="0">
                <a:solidFill>
                  <a:schemeClr val="tx1"/>
                </a:solidFill>
                <a:latin typeface="Sylfaen" panose="010A0502050306030303" pitchFamily="18" charset="0"/>
              </a:rPr>
              <a:t>აღიარებული ზოგადსაგანმანათლებლო </a:t>
            </a:r>
            <a:r>
              <a:rPr lang="ka-GE" sz="1800" dirty="0" smtClean="0">
                <a:solidFill>
                  <a:schemeClr val="tx1"/>
                </a:solidFill>
                <a:latin typeface="Sylfaen" panose="010A0502050306030303" pitchFamily="18" charset="0"/>
              </a:rPr>
              <a:t>პროგრამები</a:t>
            </a:r>
            <a:r>
              <a:rPr lang="en-US" sz="1800" dirty="0" smtClean="0">
                <a:solidFill>
                  <a:schemeClr val="tx1"/>
                </a:solidFill>
                <a:latin typeface="Sylfaen" panose="010A0502050306030303" pitchFamily="18" charset="0"/>
              </a:rPr>
              <a:t> - </a:t>
            </a:r>
            <a:r>
              <a:rPr lang="ka-GE" sz="1800" dirty="0">
                <a:solidFill>
                  <a:schemeClr val="tx1"/>
                </a:solidFill>
                <a:latin typeface="Sylfaen" panose="010A0502050306030303" pitchFamily="18" charset="0"/>
              </a:rPr>
              <a:t>განხორციელებული აქტივობები</a:t>
            </a:r>
            <a:r>
              <a:rPr lang="en-US" sz="18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1524101" y="1804155"/>
            <a:ext cx="9871137" cy="43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marR="0" lvl="0" indent="-342900" algn="just">
              <a:buFont typeface="Wingdings" panose="05000000000000000000" pitchFamily="2" charset="2"/>
              <a:buChar char="ü"/>
            </a:pPr>
            <a:r>
              <a:rPr lang="en-US" sz="1600" dirty="0" err="1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სსიპ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-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განათლების</a:t>
            </a:r>
            <a:r>
              <a:rPr lang="en-US" sz="1600" dirty="0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ხარისხის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განვითარების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ეროვნულ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ცენტრს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ხელშეკრულება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გაფორმებული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აქვს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შემდეგ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ორგანიზაცი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ასთან:</a:t>
            </a:r>
            <a:r>
              <a:rPr lang="ka-GE" sz="1600" b="1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IB (International Baccalaureate)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ka-GE" sz="1600" b="1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QSI (Quality School International)</a:t>
            </a:r>
            <a:r>
              <a:rPr lang="ka-GE" sz="1600" b="1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Cambridge Assessment International Education</a:t>
            </a:r>
            <a:r>
              <a:rPr lang="ka-GE" sz="1600" b="1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Sabis Educational Holding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1600" dirty="0" err="1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Cognia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საქართველოს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მთავრობის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2024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წლის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23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ივლისის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№235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დადგენილებით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დამტკიცდა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საჯარო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სამართლის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იურიდიული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პირის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−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განათლების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ხარისხის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განვითარების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ეროვნული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ცენტრის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მიერ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უცხო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ქვეყნის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იმ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უფლებამოსილ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ინსტიტუტთან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ხელშეკრულების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გაფორმების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წესი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და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პირობები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რომლებიც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ახორციელებენ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საზღვარგარეთ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აღიარებული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ზოგადსაგანმანათლებლო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პროგრამის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Sylfaen" panose="010A0502050306030303" pitchFamily="18" charset="0"/>
                <a:ea typeface="Times New Roman" panose="02020603050405020304" pitchFamily="18" charset="0"/>
              </a:rPr>
              <a:t>აღიარებას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განახლებული რეგულაციის შესაბამისად განხორციელდა ცვლილებები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ხელშეკრულებებში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წელს -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საზღვარგარეთ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აღიარებული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ზოგადსაგანმანათლებლო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პროგრამის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საქართველოში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აღიარება</a:t>
            </a:r>
            <a:r>
              <a:rPr lang="en-US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- 2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წარმოება (უარი); 2024 წელს - პროგრამის აღიარების 2 წარმოება (აღიარება; ხელახალი აღიარება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მომზადებულია საკანონმდებლო ცვლილების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პროექტი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ka-GE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4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B04E10-F5F9-4BA5-9101-8C07F423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57" y="344685"/>
            <a:ext cx="9875911" cy="1151009"/>
          </a:xfrm>
        </p:spPr>
        <p:txBody>
          <a:bodyPr/>
          <a:lstStyle/>
          <a:p>
            <a:r>
              <a:rPr lang="ka-GE" sz="2800" dirty="0" smtClean="0">
                <a:solidFill>
                  <a:schemeClr val="tx1"/>
                </a:solidFill>
                <a:latin typeface="Sylfaen" panose="010A0502050306030303" pitchFamily="18" charset="0"/>
              </a:rPr>
              <a:t>სხვა მნიშვნელოვანი აქტივობები</a:t>
            </a:r>
            <a:r>
              <a:rPr lang="ka-GE" sz="3200" dirty="0"/>
              <a:t/>
            </a:r>
            <a:br>
              <a:rPr lang="ka-GE" sz="3200" dirty="0"/>
            </a:br>
            <a:r>
              <a:rPr lang="ka-GE" sz="3200" dirty="0" smtClean="0"/>
              <a:t/>
            </a:r>
            <a:br>
              <a:rPr lang="ka-GE" sz="3200" dirty="0" smtClean="0"/>
            </a:br>
            <a:r>
              <a:rPr lang="ka-GE" sz="3200" dirty="0"/>
              <a:t/>
            </a:r>
            <a:br>
              <a:rPr lang="ka-GE" sz="3200" dirty="0"/>
            </a:b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1006764" y="1708727"/>
            <a:ext cx="8137236" cy="457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დამტკიცდა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ზოგადსაგანმანათლებლო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საქმიანობის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განხორციელებასთან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დაკავშირებით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ახალი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საავტორიზაციო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ფორმები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err="1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შემუშავდა</a:t>
            </a:r>
            <a:r>
              <a:rPr lang="en-US" sz="16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მეთოდოლოგიური</a:t>
            </a:r>
            <a:r>
              <a:rPr lang="en-US" sz="16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დოკუმენტები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გზამკვლევები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ეროვნულ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უმცირესობებზე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ორიენტირებული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მიდგომების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დანერგვის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ხელშეწყობის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მიზნით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სომხურ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აზერბაიჯანულ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ენებზე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მომზადდა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საინფორმაციო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მასალა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მოსწავლეთა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უფლებებისა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მათი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დაცვის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მექანიზმების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თაობაზ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ე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a-GE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რესურსცენტრების როლის გაძლიერება და მხარდამჭერის ფუნქცია: ტრენინგები; სამუშაო შეხვედრები; სკოლების შერჩევა; ავტორიზაციის პროცესში </a:t>
            </a:r>
            <a:r>
              <a:rPr lang="ka-GE" sz="16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ჩართვა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1600" dirty="0">
                <a:ea typeface="Calibri" panose="020F0502020204030204" pitchFamily="34" charset="0"/>
                <a:cs typeface="Sylfaen" panose="010A0502050306030303" pitchFamily="18" charset="0"/>
              </a:rPr>
              <a:t>სკოლების ინსტიტუციური განვითარება და შიდა  ხარისხის უზრუნველყოფის შესაძლებლობების გაძლიერების მიზნით 360°-იანი თვითშეფასების პლატფორმის </a:t>
            </a:r>
            <a:r>
              <a:rPr lang="ka-GE" sz="1600" dirty="0" smtClean="0">
                <a:ea typeface="Calibri" panose="020F0502020204030204" pitchFamily="34" charset="0"/>
                <a:cs typeface="Sylfaen" panose="010A0502050306030303" pitchFamily="18" charset="0"/>
              </a:rPr>
              <a:t>შექმნა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ka-GE" sz="1600" dirty="0"/>
              <a:t>პროგრამის „ინოვაციის, ინკლუზიურობის და ხარისხის პროექტი - საქართველო </a:t>
            </a:r>
            <a:r>
              <a:rPr lang="en-US" sz="1600" dirty="0">
                <a:latin typeface="Sylfaen" panose="010A0502050306030303" pitchFamily="18" charset="0"/>
              </a:rPr>
              <a:t>I2Q (IBRD)" </a:t>
            </a:r>
            <a:r>
              <a:rPr lang="ka-GE" sz="1600" dirty="0"/>
              <a:t>ზოგადი განათლების </a:t>
            </a:r>
            <a:r>
              <a:rPr lang="ka-GE" sz="1600" dirty="0" smtClean="0"/>
              <a:t>კომპონენტის ფარგლებში თანამშრომლობა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ევროპის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განათლების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ეროვნული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რეგიონული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ინსპექტორიატების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ასოციაციის</a:t>
            </a:r>
            <a:r>
              <a:rPr lang="en-US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(SICI) </a:t>
            </a:r>
            <a:r>
              <a:rPr lang="ka-GE" sz="16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ღონისძიებები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a-GE" sz="1600" dirty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სასწავლო ვიზიტებში </a:t>
            </a:r>
            <a:r>
              <a:rPr lang="ka-GE" sz="1600" dirty="0" smtClean="0"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მონაწილეობა</a:t>
            </a:r>
            <a:endParaRPr lang="en-US" sz="16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1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FC71D50A-CA4D-5035-01CD-584594999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17424"/>
            <a:ext cx="10905066" cy="42231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93AD609-5806-751B-FE2B-4356DA0F5FE3}"/>
              </a:ext>
            </a:extLst>
          </p:cNvPr>
          <p:cNvSpPr txBox="1"/>
          <p:nvPr/>
        </p:nvSpPr>
        <p:spPr>
          <a:xfrm>
            <a:off x="2550226" y="413105"/>
            <a:ext cx="641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1800" b="1" i="0" dirty="0">
                <a:solidFill>
                  <a:srgbClr val="002060"/>
                </a:solidFill>
                <a:latin typeface="Sylfaen" pitchFamily="18" charset="0"/>
              </a:rPr>
              <a:t>2023 წლის ადმინისტრაციული წარმობების სტატისტიკა</a:t>
            </a:r>
            <a:r>
              <a:rPr lang="ka-GE" sz="1800" b="0" i="0" dirty="0">
                <a:solidFill>
                  <a:srgbClr val="000000"/>
                </a:solidFill>
                <a:effectLst/>
                <a:latin typeface="Sylfaen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37E9ABD-21C8-83F6-1241-B45A183CB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91414"/>
            <a:ext cx="10905066" cy="40751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BC69173-42E5-406E-96A9-71988A5921BB}"/>
              </a:ext>
            </a:extLst>
          </p:cNvPr>
          <p:cNvSpPr txBox="1"/>
          <p:nvPr/>
        </p:nvSpPr>
        <p:spPr>
          <a:xfrm>
            <a:off x="2550226" y="413105"/>
            <a:ext cx="6415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202</a:t>
            </a:r>
            <a:r>
              <a:rPr lang="en-US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4</a:t>
            </a:r>
            <a:r>
              <a:rPr lang="ka-GE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 წლის ადმინისტრაციული წარმობების სტატისტიკა</a:t>
            </a:r>
            <a:r>
              <a:rPr lang="ka-GE" sz="1800" b="0" i="0" dirty="0">
                <a:solidFill>
                  <a:srgbClr val="002060"/>
                </a:solidFill>
                <a:effectLst/>
                <a:latin typeface="Sylfaen" pitchFamily="18" charset="0"/>
              </a:rPr>
              <a:t> 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37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AAA11BF1-ABBC-F56D-4AB1-708F9F690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62576"/>
            <a:ext cx="10905066" cy="47328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10D7460-F2EE-A64E-6B5E-CA7E2E8149C2}"/>
              </a:ext>
            </a:extLst>
          </p:cNvPr>
          <p:cNvSpPr txBox="1"/>
          <p:nvPr/>
        </p:nvSpPr>
        <p:spPr>
          <a:xfrm>
            <a:off x="2953987" y="258726"/>
            <a:ext cx="6320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202</a:t>
            </a:r>
            <a:r>
              <a:rPr lang="ka-GE" b="1" dirty="0">
                <a:solidFill>
                  <a:srgbClr val="002060"/>
                </a:solidFill>
                <a:latin typeface="Sylfaen" pitchFamily="18" charset="0"/>
              </a:rPr>
              <a:t>5</a:t>
            </a:r>
            <a:r>
              <a:rPr lang="ka-GE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 წლის ადმინისტრაციული წარმობების სტატისტიკა</a:t>
            </a:r>
            <a:r>
              <a:rPr lang="ka-GE" sz="1800" b="0" i="0" dirty="0">
                <a:solidFill>
                  <a:srgbClr val="000000"/>
                </a:solidFill>
                <a:effectLst/>
                <a:latin typeface="Sylfaen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0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D9397154-C34B-617C-BC3A-4864E04957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958918"/>
            <a:ext cx="10905066" cy="49401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54228CE-6CFF-41E4-9BDE-3883BCFC70B8}"/>
              </a:ext>
            </a:extLst>
          </p:cNvPr>
          <p:cNvSpPr txBox="1"/>
          <p:nvPr/>
        </p:nvSpPr>
        <p:spPr>
          <a:xfrm>
            <a:off x="4379027" y="325973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sz="1800" b="1" i="0" dirty="0" smtClean="0">
                <a:solidFill>
                  <a:srgbClr val="002060"/>
                </a:solidFill>
                <a:effectLst/>
                <a:latin typeface="Sylfaen" pitchFamily="18" charset="0"/>
              </a:rPr>
              <a:t>საბჭოს </a:t>
            </a:r>
            <a:r>
              <a:rPr lang="ka-GE" sz="1800" b="1" i="0" dirty="0">
                <a:solidFill>
                  <a:srgbClr val="002060"/>
                </a:solidFill>
                <a:effectLst/>
                <a:latin typeface="Sylfaen" pitchFamily="18" charset="0"/>
              </a:rPr>
              <a:t>სხდომების სტატისტიკა</a:t>
            </a:r>
            <a:r>
              <a:rPr lang="ka-GE" sz="1800" b="0" i="0" dirty="0">
                <a:solidFill>
                  <a:srgbClr val="000000"/>
                </a:solidFill>
                <a:effectLst/>
                <a:latin typeface="Sylfaen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23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>
            <a:spLocks noGrp="1"/>
          </p:cNvSpPr>
          <p:nvPr>
            <p:ph type="title"/>
          </p:nvPr>
        </p:nvSpPr>
        <p:spPr>
          <a:xfrm>
            <a:off x="724824" y="215832"/>
            <a:ext cx="7690800" cy="7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ka-GE" sz="2400" dirty="0" smtClean="0">
                <a:solidFill>
                  <a:schemeClr val="tx1"/>
                </a:solidFill>
                <a:latin typeface="Sylfaen" panose="010A0502050306030303" pitchFamily="18" charset="0"/>
              </a:rPr>
              <a:t>2026 - 2030 წელს</a:t>
            </a:r>
            <a:r>
              <a:rPr lang="ka-GE" sz="24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ka-GE" sz="2400" dirty="0" smtClean="0">
                <a:solidFill>
                  <a:schemeClr val="tx1"/>
                </a:solidFill>
                <a:latin typeface="Sylfaen" panose="010A0502050306030303" pitchFamily="18" charset="0"/>
              </a:rPr>
              <a:t>დაგეგმილი აქტივობები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600464" y="1194555"/>
            <a:ext cx="9871137" cy="43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marR="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სკოლების ადმინისტრაციული წარმოებების განხორციელება (მათ შორის, 2026 წლის ბოლოსთვის არანაკლებ 600 ავტორიზებული სამსაფეხურიანი საჯარო სკოლა)</a:t>
            </a:r>
            <a:endParaRPr lang="en-US" sz="1600" dirty="0" smtClean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გაგრძელდება დაინტერესებული მხარეების შესაძლებლობების გაძლიერება (საბჭოს წევრები, ექსპერტები, დაწესებულებები)</a:t>
            </a:r>
            <a:endParaRPr lang="en-US" sz="1600" dirty="0" smtClean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დაგეგმილია </a:t>
            </a: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ხარისხის უზრუნველყოფის პროცესში არსებული მონაცემების შეგროვების, სისტემატიზაციის, მართვისა და ანალიზის პროცესის განვითარება (პროგრამული უზრუნველყოფის მიმართულებით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ცენტრსა და სხვადასხვა უწყებებს შორის განათლების ხარისხის უზრუნველყოფის მექანიზმების დანერგვის პროცესში გაიზრდება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კოორდინაცია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დაიხვეწება ზოგადსაგანმანათლებლო დაწესებულებების ავტორიზაციის სტანდარტები და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პროცედურები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განვითარდება საზღვარგარეთ აღიარებული ზოგადსაგანმანათლებლო პროგრამების ხარისხის უზრუნველყოფის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მექანიზმები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ka-GE" sz="1600" dirty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განხორციელდება ზოგადი განათლების ხარისხის უზრუნველყოფის სპეციალისტების  სერტიფიცირება და საგნობრივი ექსპერტების ატესტაცია.  ექსპერტთა საქმიანობის შეფასების საფუძველზე, მათი ინდივიდუალური საჭიროებების შესაბამისად დაიგეგმება განმავითარებელი </a:t>
            </a:r>
            <a:r>
              <a:rPr lang="ka-GE" sz="1600" dirty="0" smtClean="0">
                <a:solidFill>
                  <a:schemeClr val="tx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ღონისძიებები</a:t>
            </a:r>
            <a:endParaRPr lang="en-US" sz="1600" dirty="0">
              <a:solidFill>
                <a:schemeClr val="tx1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6262" indent="0">
              <a:lnSpc>
                <a:spcPct val="150000"/>
              </a:lnSpc>
              <a:buNone/>
            </a:pPr>
            <a:endParaRPr lang="ka-GE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1687" y="2236274"/>
            <a:ext cx="7423722" cy="671916"/>
          </a:xfrm>
          <a:prstGeom prst="rect">
            <a:avLst/>
          </a:prstGeom>
        </p:spPr>
        <p:txBody>
          <a:bodyPr vert="horz" wrap="square" lIns="0" tIns="16067" rIns="0" bIns="0" rtlCol="0" anchor="ctr">
            <a:spAutoFit/>
          </a:bodyPr>
          <a:lstStyle/>
          <a:p>
            <a:pPr marL="16913">
              <a:lnSpc>
                <a:spcPct val="100000"/>
              </a:lnSpc>
              <a:spcBef>
                <a:spcPts val="127"/>
              </a:spcBef>
            </a:pPr>
            <a:r>
              <a:rPr sz="4261" spc="-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მადლობა</a:t>
            </a:r>
            <a:r>
              <a:rPr sz="4261" spc="2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61" spc="-15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ყურადღებისთვის!</a:t>
            </a:r>
            <a:endParaRPr sz="426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695" y="5370666"/>
            <a:ext cx="3498277" cy="8227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26773" y="5559326"/>
            <a:ext cx="1194865" cy="243378"/>
          </a:xfrm>
          <a:prstGeom prst="rect">
            <a:avLst/>
          </a:prstGeom>
        </p:spPr>
        <p:txBody>
          <a:bodyPr vert="horz" wrap="square" lIns="0" tIns="17758" rIns="0" bIns="0" rtlCol="0">
            <a:spAutoFit/>
          </a:bodyPr>
          <a:lstStyle/>
          <a:p>
            <a:pPr marL="16913">
              <a:spcBef>
                <a:spcPts val="140"/>
              </a:spcBef>
            </a:pPr>
            <a:r>
              <a:rPr sz="1465" spc="100" dirty="0">
                <a:latin typeface="Microsoft Sans Serif"/>
                <a:cs typeface="Microsoft Sans Serif"/>
                <a:hlinkClick r:id="rId4"/>
              </a:rPr>
              <a:t>www.eqe.ge</a:t>
            </a:r>
            <a:endParaRPr sz="1465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26305" y="5616152"/>
            <a:ext cx="1208395" cy="242523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>
              <a:spcBef>
                <a:spcPts val="133"/>
              </a:spcBef>
            </a:pPr>
            <a:r>
              <a:rPr sz="1465" spc="73" dirty="0">
                <a:latin typeface="Microsoft Sans Serif"/>
                <a:cs typeface="Microsoft Sans Serif"/>
                <a:hlinkClick r:id="rId5"/>
              </a:rPr>
              <a:t>info@eqe.ge</a:t>
            </a:r>
            <a:endParaRPr sz="1465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imalist Grayscale Pitch Deck by Slidesgo">
  <a:themeElements>
    <a:clrScheme name="Custom 4">
      <a:dk1>
        <a:srgbClr val="144E8E"/>
      </a:dk1>
      <a:lt1>
        <a:srgbClr val="EEEEEE"/>
      </a:lt1>
      <a:dk2>
        <a:srgbClr val="DBDBDB"/>
      </a:dk2>
      <a:lt2>
        <a:srgbClr val="929292"/>
      </a:lt2>
      <a:accent1>
        <a:srgbClr val="C00000"/>
      </a:accent1>
      <a:accent2>
        <a:srgbClr val="144E8E"/>
      </a:accent2>
      <a:accent3>
        <a:srgbClr val="C00000"/>
      </a:accent3>
      <a:accent4>
        <a:srgbClr val="144E8E"/>
      </a:accent4>
      <a:accent5>
        <a:srgbClr val="FFFFFF"/>
      </a:accent5>
      <a:accent6>
        <a:srgbClr val="FFFFFF"/>
      </a:accent6>
      <a:hlink>
        <a:srgbClr val="C00000"/>
      </a:hlink>
      <a:folHlink>
        <a:srgbClr val="144E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B3703A37E1394F8CA33F3E7CDD0073" ma:contentTypeVersion="6" ma:contentTypeDescription="Create a new document." ma:contentTypeScope="" ma:versionID="b263561bd76a8edd4a12cb60ffa34d0a">
  <xsd:schema xmlns:xsd="http://www.w3.org/2001/XMLSchema" xmlns:xs="http://www.w3.org/2001/XMLSchema" xmlns:p="http://schemas.microsoft.com/office/2006/metadata/properties" xmlns:ns2="4c911f3c-d627-4561-8e6c-aa737bb72f38" xmlns:ns3="511b9cdb-58ff-444e-b7e9-7a1138cd2753" targetNamespace="http://schemas.microsoft.com/office/2006/metadata/properties" ma:root="true" ma:fieldsID="9228cd6fbeeeea915c0d2f90a4eb6e11" ns2:_="" ns3:_="">
    <xsd:import namespace="4c911f3c-d627-4561-8e6c-aa737bb72f38"/>
    <xsd:import namespace="511b9cdb-58ff-444e-b7e9-7a1138cd27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11f3c-d627-4561-8e6c-aa737bb72f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1b9cdb-58ff-444e-b7e9-7a1138cd275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FC0D22-1B30-4B37-B27F-5E5E672853AD}">
  <ds:schemaRefs>
    <ds:schemaRef ds:uri="http://purl.org/dc/elements/1.1/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11b9cdb-58ff-444e-b7e9-7a1138cd2753"/>
    <ds:schemaRef ds:uri="4c911f3c-d627-4561-8e6c-aa737bb72f3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961CE1-E412-4EC7-98C5-6C0C6D2CFF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911f3c-d627-4561-8e6c-aa737bb72f38"/>
    <ds:schemaRef ds:uri="511b9cdb-58ff-444e-b7e9-7a1138cd27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C20CEB-98EE-4B19-A817-7CA5759317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4653</TotalTime>
  <Words>613</Words>
  <Application>Microsoft Office PowerPoint</Application>
  <PresentationFormat>Widescreen</PresentationFormat>
  <Paragraphs>80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Calibri Light</vt:lpstr>
      <vt:lpstr>Didact Gothic</vt:lpstr>
      <vt:lpstr>Julius Sans One</vt:lpstr>
      <vt:lpstr>Microsoft Sans Serif</vt:lpstr>
      <vt:lpstr>Questrial</vt:lpstr>
      <vt:lpstr>Sylfaen</vt:lpstr>
      <vt:lpstr>Symbol</vt:lpstr>
      <vt:lpstr>Times New Roman</vt:lpstr>
      <vt:lpstr>Wingdings</vt:lpstr>
      <vt:lpstr>Office Theme</vt:lpstr>
      <vt:lpstr>Minimalist Grayscale Pitch Deck by Slidesgo</vt:lpstr>
      <vt:lpstr>სსიპ - განათლების ხარისხის განვითარების ეროვნული ცენტრის საერთაშორისო კონფერენცია       ზოგადი განათლების ხარისხის უზრუნველყოფის სამსახურის საქმიანობის შეჯამება და დაგეგმილი აქტივობები</vt:lpstr>
      <vt:lpstr>PowerPoint Presentation</vt:lpstr>
      <vt:lpstr>PowerPoint Presentation</vt:lpstr>
      <vt:lpstr>სკოლები - განხორციელებული აქტივობები  </vt:lpstr>
      <vt:lpstr>ექსპერტები - განხორციელებული აქტივობები</vt:lpstr>
      <vt:lpstr>საბჭო - განხორციელებული აქტივობები</vt:lpstr>
      <vt:lpstr>საზღვარგარეთ აღიარებული ზოგადსაგანმანათლებლო პროგრამები - განხორციელებული აქტივობები </vt:lpstr>
      <vt:lpstr>სხვა მნიშვნელოვანი აქტივობები   </vt:lpstr>
      <vt:lpstr>PowerPoint Presentation</vt:lpstr>
      <vt:lpstr>PowerPoint Presentation</vt:lpstr>
      <vt:lpstr>PowerPoint Presentation</vt:lpstr>
      <vt:lpstr>PowerPoint Presentation</vt:lpstr>
      <vt:lpstr>2026 - 2030 წელს დაგეგმილი აქტივობები </vt:lpstr>
      <vt:lpstr>მადლობა ყურადღებისთვის!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კონცეფცია</dc:title>
  <dc:creator>Lali Odishvili</dc:creator>
  <cp:lastModifiedBy>Microsoft account</cp:lastModifiedBy>
  <cp:revision>264</cp:revision>
  <dcterms:created xsi:type="dcterms:W3CDTF">2021-12-06T07:46:25Z</dcterms:created>
  <dcterms:modified xsi:type="dcterms:W3CDTF">2025-09-24T03:46:24Z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0x0101008FB3703A37E1394F8CA33F3E7CDD0073</vt:lpwstr>
  </property>
  <property fmtid="{D5CDD505-2E9C-101B-9397-08002B2CF9AE}" pid="3" name="MSIP_Label_cdd2b3a5-926f-4111-8eea-9c5318b8762f_Enabled">
    <vt:lpwstr>true</vt:lpwstr>
  </property>
  <property fmtid="{D5CDD505-2E9C-101B-9397-08002B2CF9AE}" pid="4" name="MSIP_Label_cdd2b3a5-926f-4111-8eea-9c5318b8762f_SetDate">
    <vt:lpwstr>2025-09-24T00:23:33Z</vt:lpwstr>
  </property>
  <property fmtid="{D5CDD505-2E9C-101B-9397-08002B2CF9AE}" pid="5" name="MSIP_Label_cdd2b3a5-926f-4111-8eea-9c5318b8762f_Method">
    <vt:lpwstr>Standard</vt:lpwstr>
  </property>
  <property fmtid="{D5CDD505-2E9C-101B-9397-08002B2CF9AE}" pid="6" name="MSIP_Label_cdd2b3a5-926f-4111-8eea-9c5318b8762f_Name">
    <vt:lpwstr>defa4170-0d19-0005-0004-bc88714345d2</vt:lpwstr>
  </property>
  <property fmtid="{D5CDD505-2E9C-101B-9397-08002B2CF9AE}" pid="7" name="MSIP_Label_cdd2b3a5-926f-4111-8eea-9c5318b8762f_SiteId">
    <vt:lpwstr>61d2e93c-423d-43b4-8f23-1580c2341952</vt:lpwstr>
  </property>
  <property fmtid="{D5CDD505-2E9C-101B-9397-08002B2CF9AE}" pid="8" name="MSIP_Label_cdd2b3a5-926f-4111-8eea-9c5318b8762f_ActionId">
    <vt:lpwstr>508d4157-97a6-4b24-8e86-409f3187094f</vt:lpwstr>
  </property>
  <property fmtid="{D5CDD505-2E9C-101B-9397-08002B2CF9AE}" pid="9" name="MSIP_Label_cdd2b3a5-926f-4111-8eea-9c5318b8762f_ContentBits">
    <vt:lpwstr>0</vt:lpwstr>
  </property>
  <property fmtid="{D5CDD505-2E9C-101B-9397-08002B2CF9AE}" pid="10" name="MSIP_Label_cdd2b3a5-926f-4111-8eea-9c5318b8762f_Tag">
    <vt:lpwstr>10, 3, 0, 2</vt:lpwstr>
  </property>
</Properties>
</file>