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4630400" cy="8229600"/>
  <p:notesSz cx="8229600" cy="14630400"/>
  <p:embeddedFontLst>
    <p:embeddedFont>
      <p:font typeface="Calibri" panose="020F0502020204030204" pitchFamily="34" charset="0"/>
      <p:regular r:id="rId9"/>
      <p:bold r:id="rId10"/>
      <p:italic r:id="rId11"/>
      <p:boldItalic r:id="rId12"/>
    </p:embeddedFont>
    <p:embeddedFont>
      <p:font typeface="DM Sans Semi Bold" panose="020B0604020202020204" charset="0"/>
      <p:regular r:id="rId13"/>
    </p:embeddedFont>
    <p:embeddedFont>
      <p:font typeface="Inter Medium"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7" d="100"/>
          <a:sy n="67" d="100"/>
        </p:scale>
        <p:origin x="75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33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978938"/>
            <a:ext cx="6326267" cy="620078"/>
          </a:xfrm>
          <a:prstGeom prst="rect">
            <a:avLst/>
          </a:prstGeom>
          <a:noFill/>
          <a:ln/>
        </p:spPr>
        <p:txBody>
          <a:bodyPr wrap="none" lIns="0" tIns="0" rIns="0" bIns="0" rtlCol="0" anchor="t"/>
          <a:lstStyle/>
          <a:p>
            <a:pPr marL="0" indent="0" algn="l">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General Education Reforms</a:t>
            </a:r>
            <a:endParaRPr lang="en-US" sz="3900" dirty="0"/>
          </a:p>
        </p:txBody>
      </p:sp>
      <p:sp>
        <p:nvSpPr>
          <p:cNvPr id="4" name="Text 1"/>
          <p:cNvSpPr/>
          <p:nvPr/>
        </p:nvSpPr>
        <p:spPr>
          <a:xfrm>
            <a:off x="793790" y="3194328"/>
            <a:ext cx="3969425" cy="496133"/>
          </a:xfrm>
          <a:prstGeom prst="rect">
            <a:avLst/>
          </a:prstGeom>
          <a:noFill/>
          <a:ln/>
        </p:spPr>
        <p:txBody>
          <a:bodyPr wrap="none" lIns="0" tIns="0" rIns="0" bIns="0" rtlCol="0" anchor="t"/>
          <a:lstStyle/>
          <a:p>
            <a:pPr marL="0" indent="0" algn="l">
              <a:lnSpc>
                <a:spcPts val="3900"/>
              </a:lnSpc>
              <a:buNone/>
            </a:pPr>
            <a:r>
              <a:rPr lang="en-US" sz="3100" i="1" dirty="0">
                <a:solidFill>
                  <a:srgbClr val="030303"/>
                </a:solidFill>
                <a:latin typeface="DM Sans Semi Bold" pitchFamily="34" charset="0"/>
                <a:ea typeface="DM Sans Semi Bold" pitchFamily="34" charset="-122"/>
                <a:cs typeface="DM Sans Semi Bold" pitchFamily="34" charset="-120"/>
              </a:rPr>
              <a:t>Lali Kalandadze</a:t>
            </a:r>
            <a:endParaRPr lang="en-US" sz="3100" dirty="0"/>
          </a:p>
        </p:txBody>
      </p:sp>
      <p:sp>
        <p:nvSpPr>
          <p:cNvPr id="5" name="Text 2"/>
          <p:cNvSpPr/>
          <p:nvPr/>
        </p:nvSpPr>
        <p:spPr>
          <a:xfrm>
            <a:off x="793790" y="3690461"/>
            <a:ext cx="7556421" cy="992267"/>
          </a:xfrm>
          <a:prstGeom prst="rect">
            <a:avLst/>
          </a:prstGeom>
          <a:noFill/>
          <a:ln/>
        </p:spPr>
        <p:txBody>
          <a:bodyPr wrap="square" lIns="0" tIns="0" rIns="0" bIns="0" rtlCol="0" anchor="t"/>
          <a:lstStyle/>
          <a:p>
            <a:pPr marL="0" indent="0" algn="r">
              <a:lnSpc>
                <a:spcPts val="3900"/>
              </a:lnSpc>
              <a:buNone/>
            </a:pPr>
            <a:r>
              <a:rPr lang="en-US" i="1" dirty="0">
                <a:solidFill>
                  <a:srgbClr val="030303"/>
                </a:solidFill>
                <a:latin typeface="DM Sans Semi Bold" pitchFamily="34" charset="0"/>
                <a:ea typeface="DM Sans Semi Bold" pitchFamily="34" charset="-122"/>
                <a:cs typeface="DM Sans Semi Bold" pitchFamily="34" charset="-120"/>
              </a:rPr>
              <a:t>Preschool and General Education </a:t>
            </a:r>
          </a:p>
          <a:p>
            <a:pPr marL="0" indent="0" algn="r">
              <a:lnSpc>
                <a:spcPts val="3900"/>
              </a:lnSpc>
              <a:buNone/>
            </a:pPr>
            <a:r>
              <a:rPr lang="en-US" i="1" dirty="0">
                <a:solidFill>
                  <a:srgbClr val="030303"/>
                </a:solidFill>
                <a:latin typeface="DM Sans Semi Bold" pitchFamily="34" charset="0"/>
                <a:ea typeface="DM Sans Semi Bold" pitchFamily="34" charset="-122"/>
                <a:cs typeface="DM Sans Semi Bold" pitchFamily="34" charset="-120"/>
              </a:rPr>
              <a:t>Department</a:t>
            </a:r>
            <a:endParaRPr lang="en-US" dirty="0"/>
          </a:p>
        </p:txBody>
      </p:sp>
      <p:sp>
        <p:nvSpPr>
          <p:cNvPr id="6" name="Text 3"/>
          <p:cNvSpPr/>
          <p:nvPr/>
        </p:nvSpPr>
        <p:spPr>
          <a:xfrm>
            <a:off x="793790" y="561546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64646"/>
                </a:solidFill>
                <a:latin typeface="Inter Medium" pitchFamily="34" charset="0"/>
                <a:ea typeface="Inter Medium" pitchFamily="34" charset="-122"/>
                <a:cs typeface="Inter Medium" pitchFamily="34" charset="-120"/>
              </a:rPr>
              <a:t>Transforming Georgia's educational landscape through strategic reform and comprehensive policy implementation. This presentation outlines our unified approach to building a world-class education system that serves every Georgian student.</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808196"/>
            <a:ext cx="13042821" cy="1240155"/>
          </a:xfrm>
          <a:prstGeom prst="rect">
            <a:avLst/>
          </a:prstGeom>
          <a:noFill/>
          <a:ln/>
        </p:spPr>
        <p:txBody>
          <a:bodyPr wrap="square" lIns="0" tIns="0" rIns="0" bIns="0" rtlCol="0" anchor="t"/>
          <a:lstStyle/>
          <a:p>
            <a:pPr marL="0" indent="0" algn="l">
              <a:lnSpc>
                <a:spcPts val="4850"/>
              </a:lnSpc>
              <a:buNone/>
            </a:pPr>
            <a:r>
              <a:rPr lang="en-US" sz="3900" dirty="0">
                <a:solidFill>
                  <a:srgbClr val="030303"/>
                </a:solidFill>
                <a:latin typeface="DM Sans Semi Bold" pitchFamily="34" charset="0"/>
                <a:ea typeface="DM Sans Semi Bold" pitchFamily="34" charset="-122"/>
                <a:cs typeface="DM Sans Semi Bold" pitchFamily="34" charset="-120"/>
              </a:rPr>
              <a:t>2022-2030 Unified National Strategy of Education, Science and Youth of Georgia</a:t>
            </a:r>
            <a:endParaRPr lang="en-US" sz="3900" dirty="0"/>
          </a:p>
        </p:txBody>
      </p:sp>
      <p:sp>
        <p:nvSpPr>
          <p:cNvPr id="3" name="Text 1"/>
          <p:cNvSpPr/>
          <p:nvPr/>
        </p:nvSpPr>
        <p:spPr>
          <a:xfrm>
            <a:off x="793790" y="244518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64646"/>
                </a:solidFill>
                <a:latin typeface="Inter Medium" pitchFamily="34" charset="0"/>
                <a:ea typeface="Inter Medium" pitchFamily="34" charset="-122"/>
                <a:cs typeface="Inter Medium" pitchFamily="34" charset="-120"/>
              </a:rPr>
              <a:t>Georgia's comprehensive education strategy establishes three foundational pillars that will guide our transformation over the next decade. These interconnected principles ensure our education system meets international standards while addressing local needs and challenges.</a:t>
            </a:r>
            <a:endParaRPr lang="en-US" sz="1550" dirty="0"/>
          </a:p>
        </p:txBody>
      </p:sp>
      <p:sp>
        <p:nvSpPr>
          <p:cNvPr id="4" name="Shape 2"/>
          <p:cNvSpPr/>
          <p:nvPr/>
        </p:nvSpPr>
        <p:spPr>
          <a:xfrm>
            <a:off x="793790" y="3621048"/>
            <a:ext cx="4215289" cy="3800237"/>
          </a:xfrm>
          <a:prstGeom prst="roundRect">
            <a:avLst>
              <a:gd name="adj" fmla="val 783"/>
            </a:avLst>
          </a:prstGeom>
          <a:solidFill>
            <a:srgbClr val="F2EEEE"/>
          </a:solidFill>
          <a:ln/>
        </p:spPr>
        <p:txBody>
          <a:bodyPr/>
          <a:lstStyle/>
          <a:p>
            <a:endParaRPr lang="en-US"/>
          </a:p>
        </p:txBody>
      </p:sp>
      <p:sp>
        <p:nvSpPr>
          <p:cNvPr id="5" name="Text 3"/>
          <p:cNvSpPr/>
          <p:nvPr/>
        </p:nvSpPr>
        <p:spPr>
          <a:xfrm>
            <a:off x="992148" y="3819406"/>
            <a:ext cx="3122652" cy="372070"/>
          </a:xfrm>
          <a:prstGeom prst="rect">
            <a:avLst/>
          </a:prstGeom>
          <a:noFill/>
          <a:ln/>
        </p:spPr>
        <p:txBody>
          <a:bodyPr wrap="none" lIns="0" tIns="0" rIns="0" bIns="0" rtlCol="0" anchor="t"/>
          <a:lstStyle/>
          <a:p>
            <a:pPr marL="0" indent="0" algn="l">
              <a:lnSpc>
                <a:spcPts val="2900"/>
              </a:lnSpc>
              <a:buNone/>
            </a:pPr>
            <a:r>
              <a:rPr lang="en-US" sz="2300" dirty="0">
                <a:solidFill>
                  <a:srgbClr val="464646"/>
                </a:solidFill>
                <a:latin typeface="DM Sans Semi Bold" pitchFamily="34" charset="0"/>
                <a:ea typeface="DM Sans Semi Bold" pitchFamily="34" charset="-122"/>
                <a:cs typeface="DM Sans Semi Bold" pitchFamily="34" charset="-120"/>
              </a:rPr>
              <a:t>Quality and relevance</a:t>
            </a:r>
            <a:endParaRPr lang="en-US" sz="2300" dirty="0"/>
          </a:p>
        </p:txBody>
      </p:sp>
      <p:sp>
        <p:nvSpPr>
          <p:cNvPr id="6" name="Text 4"/>
          <p:cNvSpPr/>
          <p:nvPr/>
        </p:nvSpPr>
        <p:spPr>
          <a:xfrm>
            <a:off x="992148" y="4310539"/>
            <a:ext cx="3818573" cy="2857857"/>
          </a:xfrm>
          <a:prstGeom prst="rect">
            <a:avLst/>
          </a:prstGeom>
          <a:noFill/>
          <a:ln/>
        </p:spPr>
        <p:txBody>
          <a:bodyPr wrap="square" lIns="0" tIns="0" rIns="0" bIns="0" rtlCol="0" anchor="t"/>
          <a:lstStyle/>
          <a:p>
            <a:pPr marL="0" indent="0" algn="l">
              <a:lnSpc>
                <a:spcPts val="2500"/>
              </a:lnSpc>
              <a:buNone/>
            </a:pPr>
            <a:r>
              <a:rPr lang="en-US" sz="1550" dirty="0">
                <a:solidFill>
                  <a:srgbClr val="464646"/>
                </a:solidFill>
                <a:latin typeface="Inter Medium" pitchFamily="34" charset="0"/>
                <a:ea typeface="Inter Medium" pitchFamily="34" charset="-122"/>
                <a:cs typeface="Inter Medium" pitchFamily="34" charset="-120"/>
              </a:rPr>
              <a:t>The development of a quality and sustainable education and science system focused on the needs of the students, society, and the state. We prioritize evidence-based curriculum design, modern pedagogical approaches, and continuous assessment mechanisms to ensure educational excellence.</a:t>
            </a:r>
            <a:endParaRPr lang="en-US" sz="1550" dirty="0"/>
          </a:p>
        </p:txBody>
      </p:sp>
      <p:sp>
        <p:nvSpPr>
          <p:cNvPr id="7" name="Shape 5"/>
          <p:cNvSpPr/>
          <p:nvPr/>
        </p:nvSpPr>
        <p:spPr>
          <a:xfrm>
            <a:off x="5207437" y="3621048"/>
            <a:ext cx="4215408" cy="3800237"/>
          </a:xfrm>
          <a:prstGeom prst="roundRect">
            <a:avLst>
              <a:gd name="adj" fmla="val 783"/>
            </a:avLst>
          </a:prstGeom>
          <a:solidFill>
            <a:srgbClr val="F2EEEE"/>
          </a:solidFill>
          <a:ln/>
        </p:spPr>
        <p:txBody>
          <a:bodyPr/>
          <a:lstStyle/>
          <a:p>
            <a:endParaRPr lang="en-US"/>
          </a:p>
        </p:txBody>
      </p:sp>
      <p:sp>
        <p:nvSpPr>
          <p:cNvPr id="8" name="Text 6"/>
          <p:cNvSpPr/>
          <p:nvPr/>
        </p:nvSpPr>
        <p:spPr>
          <a:xfrm>
            <a:off x="5405795" y="3819406"/>
            <a:ext cx="3818692" cy="744141"/>
          </a:xfrm>
          <a:prstGeom prst="rect">
            <a:avLst/>
          </a:prstGeom>
          <a:noFill/>
          <a:ln/>
        </p:spPr>
        <p:txBody>
          <a:bodyPr wrap="square" lIns="0" tIns="0" rIns="0" bIns="0" rtlCol="0" anchor="t"/>
          <a:lstStyle/>
          <a:p>
            <a:pPr marL="0" indent="0" algn="l">
              <a:lnSpc>
                <a:spcPts val="2900"/>
              </a:lnSpc>
              <a:buNone/>
            </a:pPr>
            <a:r>
              <a:rPr lang="en-US" sz="2300" dirty="0">
                <a:solidFill>
                  <a:srgbClr val="464646"/>
                </a:solidFill>
                <a:latin typeface="DM Sans Semi Bold" pitchFamily="34" charset="0"/>
                <a:ea typeface="DM Sans Semi Bold" pitchFamily="34" charset="-122"/>
                <a:cs typeface="DM Sans Semi Bold" pitchFamily="34" charset="-120"/>
              </a:rPr>
              <a:t>Equality, inclusion, and diversity</a:t>
            </a:r>
            <a:endParaRPr lang="en-US" sz="2300" dirty="0"/>
          </a:p>
        </p:txBody>
      </p:sp>
      <p:sp>
        <p:nvSpPr>
          <p:cNvPr id="9" name="Text 7"/>
          <p:cNvSpPr/>
          <p:nvPr/>
        </p:nvSpPr>
        <p:spPr>
          <a:xfrm>
            <a:off x="5405795" y="4682609"/>
            <a:ext cx="3818692" cy="2540318"/>
          </a:xfrm>
          <a:prstGeom prst="rect">
            <a:avLst/>
          </a:prstGeom>
          <a:noFill/>
          <a:ln/>
        </p:spPr>
        <p:txBody>
          <a:bodyPr wrap="square" lIns="0" tIns="0" rIns="0" bIns="0" rtlCol="0" anchor="t"/>
          <a:lstStyle/>
          <a:p>
            <a:pPr marL="0" indent="0" algn="l">
              <a:lnSpc>
                <a:spcPts val="2500"/>
              </a:lnSpc>
              <a:buNone/>
            </a:pPr>
            <a:r>
              <a:rPr lang="en-US" sz="1550" dirty="0">
                <a:solidFill>
                  <a:srgbClr val="464646"/>
                </a:solidFill>
                <a:latin typeface="Inter Medium" pitchFamily="34" charset="0"/>
                <a:ea typeface="Inter Medium" pitchFamily="34" charset="-122"/>
                <a:cs typeface="Inter Medium" pitchFamily="34" charset="-120"/>
              </a:rPr>
              <a:t>Development of an equal, inclusive, and diverse education and science system: Regardless of their socio-economic status, place of residence, ethnicity/language, special educational needs, and disabilities, every person has access to high-quality educational services throughout the country.</a:t>
            </a:r>
            <a:endParaRPr lang="en-US" sz="1550" dirty="0"/>
          </a:p>
        </p:txBody>
      </p:sp>
      <p:sp>
        <p:nvSpPr>
          <p:cNvPr id="10" name="Shape 8"/>
          <p:cNvSpPr/>
          <p:nvPr/>
        </p:nvSpPr>
        <p:spPr>
          <a:xfrm>
            <a:off x="9621203" y="3621048"/>
            <a:ext cx="4215289" cy="3800237"/>
          </a:xfrm>
          <a:prstGeom prst="roundRect">
            <a:avLst>
              <a:gd name="adj" fmla="val 783"/>
            </a:avLst>
          </a:prstGeom>
          <a:solidFill>
            <a:srgbClr val="F2EEEE"/>
          </a:solidFill>
          <a:ln/>
        </p:spPr>
        <p:txBody>
          <a:bodyPr/>
          <a:lstStyle/>
          <a:p>
            <a:endParaRPr lang="en-US"/>
          </a:p>
        </p:txBody>
      </p:sp>
      <p:sp>
        <p:nvSpPr>
          <p:cNvPr id="11" name="Text 9"/>
          <p:cNvSpPr/>
          <p:nvPr/>
        </p:nvSpPr>
        <p:spPr>
          <a:xfrm>
            <a:off x="9819561" y="3819406"/>
            <a:ext cx="3818573" cy="744141"/>
          </a:xfrm>
          <a:prstGeom prst="rect">
            <a:avLst/>
          </a:prstGeom>
          <a:noFill/>
          <a:ln/>
        </p:spPr>
        <p:txBody>
          <a:bodyPr wrap="square" lIns="0" tIns="0" rIns="0" bIns="0" rtlCol="0" anchor="t"/>
          <a:lstStyle/>
          <a:p>
            <a:pPr marL="0" indent="0" algn="l">
              <a:lnSpc>
                <a:spcPts val="2900"/>
              </a:lnSpc>
              <a:buNone/>
            </a:pPr>
            <a:r>
              <a:rPr lang="en-US" sz="2300" dirty="0">
                <a:solidFill>
                  <a:srgbClr val="464646"/>
                </a:solidFill>
                <a:latin typeface="DM Sans Semi Bold" pitchFamily="34" charset="0"/>
                <a:ea typeface="DM Sans Semi Bold" pitchFamily="34" charset="-122"/>
                <a:cs typeface="DM Sans Semi Bold" pitchFamily="34" charset="-120"/>
              </a:rPr>
              <a:t>Governance, financing, and accountability</a:t>
            </a:r>
            <a:endParaRPr lang="en-US" sz="2300" dirty="0"/>
          </a:p>
        </p:txBody>
      </p:sp>
      <p:sp>
        <p:nvSpPr>
          <p:cNvPr id="12" name="Text 10"/>
          <p:cNvSpPr/>
          <p:nvPr/>
        </p:nvSpPr>
        <p:spPr>
          <a:xfrm>
            <a:off x="9819561" y="4682609"/>
            <a:ext cx="3818573" cy="2222778"/>
          </a:xfrm>
          <a:prstGeom prst="rect">
            <a:avLst/>
          </a:prstGeom>
          <a:noFill/>
          <a:ln/>
        </p:spPr>
        <p:txBody>
          <a:bodyPr wrap="square" lIns="0" tIns="0" rIns="0" bIns="0" rtlCol="0" anchor="t"/>
          <a:lstStyle/>
          <a:p>
            <a:pPr marL="0" indent="0" algn="l">
              <a:lnSpc>
                <a:spcPts val="2500"/>
              </a:lnSpc>
              <a:buNone/>
            </a:pPr>
            <a:r>
              <a:rPr lang="en-US" sz="1550" dirty="0">
                <a:solidFill>
                  <a:srgbClr val="464646"/>
                </a:solidFill>
                <a:latin typeface="Inter Medium" pitchFamily="34" charset="0"/>
                <a:ea typeface="Inter Medium" pitchFamily="34" charset="-122"/>
                <a:cs typeface="Inter Medium" pitchFamily="34" charset="-120"/>
              </a:rPr>
              <a:t>Mobilization of state financial resources, effective and optimal use of limited resources, support for decentralization, and autonomy of management of educational or scientific institutions with effective mechanisms of balanced accountability and control.</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1647" y="544711"/>
            <a:ext cx="3893701" cy="463868"/>
          </a:xfrm>
          <a:prstGeom prst="rect">
            <a:avLst/>
          </a:prstGeom>
          <a:noFill/>
          <a:ln/>
        </p:spPr>
        <p:txBody>
          <a:bodyPr wrap="none" lIns="0" tIns="0" rIns="0" bIns="0" rtlCol="0" anchor="t"/>
          <a:lstStyle/>
          <a:p>
            <a:pPr marL="0" indent="0" algn="l">
              <a:lnSpc>
                <a:spcPts val="3650"/>
              </a:lnSpc>
              <a:buNone/>
            </a:pPr>
            <a:r>
              <a:rPr lang="en-US" sz="2900" dirty="0">
                <a:solidFill>
                  <a:srgbClr val="030303"/>
                </a:solidFill>
                <a:latin typeface="DM Sans Semi Bold" pitchFamily="34" charset="0"/>
                <a:ea typeface="DM Sans Semi Bold" pitchFamily="34" charset="-122"/>
                <a:cs typeface="DM Sans Semi Bold" pitchFamily="34" charset="-120"/>
              </a:rPr>
              <a:t>Quality and relevance</a:t>
            </a:r>
            <a:endParaRPr lang="en-US" sz="2900" dirty="0"/>
          </a:p>
        </p:txBody>
      </p:sp>
      <p:sp>
        <p:nvSpPr>
          <p:cNvPr id="3" name="Text 1"/>
          <p:cNvSpPr/>
          <p:nvPr/>
        </p:nvSpPr>
        <p:spPr>
          <a:xfrm>
            <a:off x="791647" y="1305401"/>
            <a:ext cx="13047107"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Quality and relevance pillar encompasses comprehensive reforms across curriculum, assessment, and professional development. These initiatives work synergistically to create a robust educational foundation that prepares students for 21st-century challenges while maintaining Georgian cultural identity.</a:t>
            </a:r>
            <a:endParaRPr lang="en-US" sz="1150" dirty="0"/>
          </a:p>
        </p:txBody>
      </p:sp>
      <p:sp>
        <p:nvSpPr>
          <p:cNvPr id="4" name="Shape 2"/>
          <p:cNvSpPr/>
          <p:nvPr/>
        </p:nvSpPr>
        <p:spPr>
          <a:xfrm>
            <a:off x="791647" y="2170033"/>
            <a:ext cx="6449378" cy="1614488"/>
          </a:xfrm>
          <a:prstGeom prst="roundRect">
            <a:avLst>
              <a:gd name="adj" fmla="val 4531"/>
            </a:avLst>
          </a:prstGeom>
          <a:solidFill>
            <a:srgbClr val="FFFFFF"/>
          </a:solidFill>
          <a:ln/>
        </p:spPr>
        <p:txBody>
          <a:bodyPr/>
          <a:lstStyle/>
          <a:p>
            <a:endParaRPr lang="en-US"/>
          </a:p>
        </p:txBody>
      </p:sp>
      <p:sp>
        <p:nvSpPr>
          <p:cNvPr id="5" name="Shape 3"/>
          <p:cNvSpPr/>
          <p:nvPr/>
        </p:nvSpPr>
        <p:spPr>
          <a:xfrm>
            <a:off x="791647" y="2154793"/>
            <a:ext cx="6449378" cy="60960"/>
          </a:xfrm>
          <a:prstGeom prst="roundRect">
            <a:avLst>
              <a:gd name="adj" fmla="val 36526"/>
            </a:avLst>
          </a:prstGeom>
          <a:solidFill>
            <a:srgbClr val="1C9770"/>
          </a:solidFill>
          <a:ln/>
        </p:spPr>
        <p:txBody>
          <a:bodyPr/>
          <a:lstStyle/>
          <a:p>
            <a:endParaRPr lang="en-US"/>
          </a:p>
        </p:txBody>
      </p:sp>
      <p:sp>
        <p:nvSpPr>
          <p:cNvPr id="6" name="Shape 4"/>
          <p:cNvSpPr/>
          <p:nvPr/>
        </p:nvSpPr>
        <p:spPr>
          <a:xfrm>
            <a:off x="3793688" y="1947386"/>
            <a:ext cx="445294" cy="445294"/>
          </a:xfrm>
          <a:prstGeom prst="roundRect">
            <a:avLst>
              <a:gd name="adj" fmla="val 205347"/>
            </a:avLst>
          </a:prstGeom>
          <a:solidFill>
            <a:srgbClr val="1C9770"/>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3927277" y="2058710"/>
            <a:ext cx="178118" cy="222647"/>
          </a:xfrm>
          <a:prstGeom prst="rect">
            <a:avLst/>
          </a:prstGeom>
        </p:spPr>
      </p:pic>
      <p:sp>
        <p:nvSpPr>
          <p:cNvPr id="8" name="Text 5"/>
          <p:cNvSpPr/>
          <p:nvPr/>
        </p:nvSpPr>
        <p:spPr>
          <a:xfrm>
            <a:off x="955238" y="2541032"/>
            <a:ext cx="2226588"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National Curriculum</a:t>
            </a:r>
            <a:endParaRPr lang="en-US" sz="1750" dirty="0"/>
          </a:p>
        </p:txBody>
      </p:sp>
      <p:sp>
        <p:nvSpPr>
          <p:cNvPr id="9" name="Text 6"/>
          <p:cNvSpPr/>
          <p:nvPr/>
        </p:nvSpPr>
        <p:spPr>
          <a:xfrm>
            <a:off x="955238" y="2908340"/>
            <a:ext cx="6122194" cy="71258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Modernized curriculum standards aligned with international best practices, emphasizing critical thinking, creativity, and practical skills application across all subject areas.</a:t>
            </a:r>
            <a:endParaRPr lang="en-US" sz="1150" dirty="0"/>
          </a:p>
        </p:txBody>
      </p:sp>
      <p:sp>
        <p:nvSpPr>
          <p:cNvPr id="10" name="Shape 7"/>
          <p:cNvSpPr/>
          <p:nvPr/>
        </p:nvSpPr>
        <p:spPr>
          <a:xfrm>
            <a:off x="7389376" y="2170033"/>
            <a:ext cx="6449378" cy="1614488"/>
          </a:xfrm>
          <a:prstGeom prst="roundRect">
            <a:avLst>
              <a:gd name="adj" fmla="val 4531"/>
            </a:avLst>
          </a:prstGeom>
          <a:solidFill>
            <a:srgbClr val="FFFFFF"/>
          </a:solidFill>
          <a:ln/>
        </p:spPr>
        <p:txBody>
          <a:bodyPr/>
          <a:lstStyle/>
          <a:p>
            <a:endParaRPr lang="en-US"/>
          </a:p>
        </p:txBody>
      </p:sp>
      <p:sp>
        <p:nvSpPr>
          <p:cNvPr id="11" name="Shape 8"/>
          <p:cNvSpPr/>
          <p:nvPr/>
        </p:nvSpPr>
        <p:spPr>
          <a:xfrm>
            <a:off x="7389376" y="2154793"/>
            <a:ext cx="6449378" cy="60960"/>
          </a:xfrm>
          <a:prstGeom prst="roundRect">
            <a:avLst>
              <a:gd name="adj" fmla="val 36526"/>
            </a:avLst>
          </a:prstGeom>
          <a:solidFill>
            <a:srgbClr val="1C9770"/>
          </a:solidFill>
          <a:ln/>
        </p:spPr>
        <p:txBody>
          <a:bodyPr/>
          <a:lstStyle/>
          <a:p>
            <a:endParaRPr lang="en-US"/>
          </a:p>
        </p:txBody>
      </p:sp>
      <p:sp>
        <p:nvSpPr>
          <p:cNvPr id="12" name="Shape 9"/>
          <p:cNvSpPr/>
          <p:nvPr/>
        </p:nvSpPr>
        <p:spPr>
          <a:xfrm>
            <a:off x="10391418" y="1947386"/>
            <a:ext cx="445294" cy="445294"/>
          </a:xfrm>
          <a:prstGeom prst="roundRect">
            <a:avLst>
              <a:gd name="adj" fmla="val 205347"/>
            </a:avLst>
          </a:prstGeom>
          <a:solidFill>
            <a:srgbClr val="1C9770"/>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10525006" y="2058710"/>
            <a:ext cx="178118" cy="222647"/>
          </a:xfrm>
          <a:prstGeom prst="rect">
            <a:avLst/>
          </a:prstGeom>
        </p:spPr>
      </p:pic>
      <p:sp>
        <p:nvSpPr>
          <p:cNvPr id="14" name="Text 10"/>
          <p:cNvSpPr/>
          <p:nvPr/>
        </p:nvSpPr>
        <p:spPr>
          <a:xfrm>
            <a:off x="7552968" y="2541032"/>
            <a:ext cx="2265045"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National Assessment</a:t>
            </a:r>
            <a:endParaRPr lang="en-US" sz="1750" dirty="0"/>
          </a:p>
        </p:txBody>
      </p:sp>
      <p:sp>
        <p:nvSpPr>
          <p:cNvPr id="15" name="Text 11"/>
          <p:cNvSpPr/>
          <p:nvPr/>
        </p:nvSpPr>
        <p:spPr>
          <a:xfrm>
            <a:off x="7552968" y="2908340"/>
            <a:ext cx="6122194"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Comprehensive evaluation framework ensuring consistent quality measurement and student progress tracking throughout the education system.</a:t>
            </a:r>
            <a:endParaRPr lang="en-US" sz="1150" dirty="0"/>
          </a:p>
        </p:txBody>
      </p:sp>
      <p:sp>
        <p:nvSpPr>
          <p:cNvPr id="16" name="Shape 12"/>
          <p:cNvSpPr/>
          <p:nvPr/>
        </p:nvSpPr>
        <p:spPr>
          <a:xfrm>
            <a:off x="791647" y="4155519"/>
            <a:ext cx="6449378" cy="1376958"/>
          </a:xfrm>
          <a:prstGeom prst="roundRect">
            <a:avLst>
              <a:gd name="adj" fmla="val 5313"/>
            </a:avLst>
          </a:prstGeom>
          <a:solidFill>
            <a:srgbClr val="FFFFFF"/>
          </a:solidFill>
          <a:ln/>
        </p:spPr>
        <p:txBody>
          <a:bodyPr/>
          <a:lstStyle/>
          <a:p>
            <a:endParaRPr lang="en-US"/>
          </a:p>
        </p:txBody>
      </p:sp>
      <p:sp>
        <p:nvSpPr>
          <p:cNvPr id="17" name="Shape 13"/>
          <p:cNvSpPr/>
          <p:nvPr/>
        </p:nvSpPr>
        <p:spPr>
          <a:xfrm>
            <a:off x="791647" y="4140279"/>
            <a:ext cx="6449378" cy="60960"/>
          </a:xfrm>
          <a:prstGeom prst="roundRect">
            <a:avLst>
              <a:gd name="adj" fmla="val 36526"/>
            </a:avLst>
          </a:prstGeom>
          <a:solidFill>
            <a:srgbClr val="1C9770"/>
          </a:solidFill>
          <a:ln/>
        </p:spPr>
        <p:txBody>
          <a:bodyPr/>
          <a:lstStyle/>
          <a:p>
            <a:endParaRPr lang="en-US"/>
          </a:p>
        </p:txBody>
      </p:sp>
      <p:sp>
        <p:nvSpPr>
          <p:cNvPr id="18" name="Shape 14"/>
          <p:cNvSpPr/>
          <p:nvPr/>
        </p:nvSpPr>
        <p:spPr>
          <a:xfrm>
            <a:off x="3793688" y="3932873"/>
            <a:ext cx="445294" cy="445294"/>
          </a:xfrm>
          <a:prstGeom prst="roundRect">
            <a:avLst>
              <a:gd name="adj" fmla="val 205347"/>
            </a:avLst>
          </a:prstGeom>
          <a:solidFill>
            <a:srgbClr val="1C9770"/>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3927277" y="4044196"/>
            <a:ext cx="178118" cy="222647"/>
          </a:xfrm>
          <a:prstGeom prst="rect">
            <a:avLst/>
          </a:prstGeom>
        </p:spPr>
      </p:pic>
      <p:sp>
        <p:nvSpPr>
          <p:cNvPr id="20" name="Text 15"/>
          <p:cNvSpPr/>
          <p:nvPr/>
        </p:nvSpPr>
        <p:spPr>
          <a:xfrm>
            <a:off x="955238" y="4526518"/>
            <a:ext cx="3150989"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Specialized Upper Secondary</a:t>
            </a:r>
            <a:endParaRPr lang="en-US" sz="1750" dirty="0"/>
          </a:p>
        </p:txBody>
      </p:sp>
      <p:sp>
        <p:nvSpPr>
          <p:cNvPr id="21" name="Text 16"/>
          <p:cNvSpPr/>
          <p:nvPr/>
        </p:nvSpPr>
        <p:spPr>
          <a:xfrm>
            <a:off x="955238" y="4893826"/>
            <a:ext cx="6122194"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Enhanced pathways for specialized learning, preparing students for higher education and career readiness through targeted academic and vocational programs.</a:t>
            </a:r>
            <a:endParaRPr lang="en-US" sz="1150" dirty="0"/>
          </a:p>
        </p:txBody>
      </p:sp>
      <p:sp>
        <p:nvSpPr>
          <p:cNvPr id="22" name="Shape 17"/>
          <p:cNvSpPr/>
          <p:nvPr/>
        </p:nvSpPr>
        <p:spPr>
          <a:xfrm>
            <a:off x="7389376" y="4155519"/>
            <a:ext cx="6449378" cy="1376958"/>
          </a:xfrm>
          <a:prstGeom prst="roundRect">
            <a:avLst>
              <a:gd name="adj" fmla="val 5313"/>
            </a:avLst>
          </a:prstGeom>
          <a:solidFill>
            <a:srgbClr val="FFFFFF"/>
          </a:solidFill>
          <a:ln/>
        </p:spPr>
        <p:txBody>
          <a:bodyPr/>
          <a:lstStyle/>
          <a:p>
            <a:endParaRPr lang="en-US"/>
          </a:p>
        </p:txBody>
      </p:sp>
      <p:sp>
        <p:nvSpPr>
          <p:cNvPr id="23" name="Shape 18"/>
          <p:cNvSpPr/>
          <p:nvPr/>
        </p:nvSpPr>
        <p:spPr>
          <a:xfrm>
            <a:off x="7389376" y="4140279"/>
            <a:ext cx="6449378" cy="60960"/>
          </a:xfrm>
          <a:prstGeom prst="roundRect">
            <a:avLst>
              <a:gd name="adj" fmla="val 36526"/>
            </a:avLst>
          </a:prstGeom>
          <a:solidFill>
            <a:srgbClr val="1C9770"/>
          </a:solidFill>
          <a:ln/>
        </p:spPr>
        <p:txBody>
          <a:bodyPr/>
          <a:lstStyle/>
          <a:p>
            <a:endParaRPr lang="en-US"/>
          </a:p>
        </p:txBody>
      </p:sp>
      <p:sp>
        <p:nvSpPr>
          <p:cNvPr id="24" name="Shape 19"/>
          <p:cNvSpPr/>
          <p:nvPr/>
        </p:nvSpPr>
        <p:spPr>
          <a:xfrm>
            <a:off x="10391418" y="3932873"/>
            <a:ext cx="445294" cy="445294"/>
          </a:xfrm>
          <a:prstGeom prst="roundRect">
            <a:avLst>
              <a:gd name="adj" fmla="val 205347"/>
            </a:avLst>
          </a:prstGeom>
          <a:solidFill>
            <a:srgbClr val="1C9770"/>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10525006" y="4044196"/>
            <a:ext cx="178118" cy="222647"/>
          </a:xfrm>
          <a:prstGeom prst="rect">
            <a:avLst/>
          </a:prstGeom>
        </p:spPr>
      </p:pic>
      <p:sp>
        <p:nvSpPr>
          <p:cNvPr id="26" name="Text 20"/>
          <p:cNvSpPr/>
          <p:nvPr/>
        </p:nvSpPr>
        <p:spPr>
          <a:xfrm>
            <a:off x="7552968" y="4526518"/>
            <a:ext cx="2226588"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New Textbooks</a:t>
            </a:r>
            <a:endParaRPr lang="en-US" sz="1750" dirty="0"/>
          </a:p>
        </p:txBody>
      </p:sp>
      <p:sp>
        <p:nvSpPr>
          <p:cNvPr id="27" name="Text 21"/>
          <p:cNvSpPr/>
          <p:nvPr/>
        </p:nvSpPr>
        <p:spPr>
          <a:xfrm>
            <a:off x="7552968" y="4893826"/>
            <a:ext cx="6122194"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Updated educational materials incorporating modern pedagogical approaches, digital integration, and culturally relevant content for enhanced learning experiences.</a:t>
            </a:r>
            <a:endParaRPr lang="en-US" sz="1150" dirty="0"/>
          </a:p>
        </p:txBody>
      </p:sp>
      <p:sp>
        <p:nvSpPr>
          <p:cNvPr id="28" name="Shape 22"/>
          <p:cNvSpPr/>
          <p:nvPr/>
        </p:nvSpPr>
        <p:spPr>
          <a:xfrm>
            <a:off x="791647" y="5903476"/>
            <a:ext cx="6449378" cy="1376958"/>
          </a:xfrm>
          <a:prstGeom prst="roundRect">
            <a:avLst>
              <a:gd name="adj" fmla="val 5313"/>
            </a:avLst>
          </a:prstGeom>
          <a:solidFill>
            <a:srgbClr val="FFFFFF"/>
          </a:solidFill>
          <a:ln/>
        </p:spPr>
        <p:txBody>
          <a:bodyPr/>
          <a:lstStyle/>
          <a:p>
            <a:endParaRPr lang="en-US"/>
          </a:p>
        </p:txBody>
      </p:sp>
      <p:sp>
        <p:nvSpPr>
          <p:cNvPr id="29" name="Shape 23"/>
          <p:cNvSpPr/>
          <p:nvPr/>
        </p:nvSpPr>
        <p:spPr>
          <a:xfrm>
            <a:off x="791647" y="5888236"/>
            <a:ext cx="6449378" cy="60960"/>
          </a:xfrm>
          <a:prstGeom prst="roundRect">
            <a:avLst>
              <a:gd name="adj" fmla="val 36526"/>
            </a:avLst>
          </a:prstGeom>
          <a:solidFill>
            <a:srgbClr val="1C9770"/>
          </a:solidFill>
          <a:ln/>
        </p:spPr>
        <p:txBody>
          <a:bodyPr/>
          <a:lstStyle/>
          <a:p>
            <a:endParaRPr lang="en-US"/>
          </a:p>
        </p:txBody>
      </p:sp>
      <p:sp>
        <p:nvSpPr>
          <p:cNvPr id="30" name="Shape 24"/>
          <p:cNvSpPr/>
          <p:nvPr/>
        </p:nvSpPr>
        <p:spPr>
          <a:xfrm>
            <a:off x="3793688" y="5680829"/>
            <a:ext cx="445294" cy="445294"/>
          </a:xfrm>
          <a:prstGeom prst="roundRect">
            <a:avLst>
              <a:gd name="adj" fmla="val 205347"/>
            </a:avLst>
          </a:prstGeom>
          <a:solidFill>
            <a:srgbClr val="1C9770"/>
          </a:solidFill>
          <a:ln/>
        </p:spPr>
        <p:txBody>
          <a:bodyPr/>
          <a:lstStyle/>
          <a:p>
            <a:endParaRPr lang="en-US"/>
          </a:p>
        </p:txBody>
      </p:sp>
      <p:pic>
        <p:nvPicPr>
          <p:cNvPr id="31" name="Image 4" descr="preencoded.png"/>
          <p:cNvPicPr>
            <a:picLocks noChangeAspect="1"/>
          </p:cNvPicPr>
          <p:nvPr/>
        </p:nvPicPr>
        <p:blipFill>
          <a:blip r:embed="rId7"/>
          <a:stretch>
            <a:fillRect/>
          </a:stretch>
        </p:blipFill>
        <p:spPr>
          <a:xfrm>
            <a:off x="3927277" y="5792153"/>
            <a:ext cx="178118" cy="222647"/>
          </a:xfrm>
          <a:prstGeom prst="rect">
            <a:avLst/>
          </a:prstGeom>
        </p:spPr>
      </p:pic>
      <p:sp>
        <p:nvSpPr>
          <p:cNvPr id="32" name="Text 25"/>
          <p:cNvSpPr/>
          <p:nvPr/>
        </p:nvSpPr>
        <p:spPr>
          <a:xfrm>
            <a:off x="955238" y="6274475"/>
            <a:ext cx="3709392"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Teacher Professional Development</a:t>
            </a:r>
            <a:endParaRPr lang="en-US" sz="1750" dirty="0"/>
          </a:p>
        </p:txBody>
      </p:sp>
      <p:sp>
        <p:nvSpPr>
          <p:cNvPr id="33" name="Text 26"/>
          <p:cNvSpPr/>
          <p:nvPr/>
        </p:nvSpPr>
        <p:spPr>
          <a:xfrm>
            <a:off x="955238" y="6641783"/>
            <a:ext cx="6122194"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Continuous training programs ensuring educators possess cutting-edge skills and methodologies to deliver high-quality instruction and support student achievement.</a:t>
            </a:r>
            <a:endParaRPr lang="en-US" sz="1150" dirty="0"/>
          </a:p>
        </p:txBody>
      </p:sp>
      <p:sp>
        <p:nvSpPr>
          <p:cNvPr id="34" name="Shape 27"/>
          <p:cNvSpPr/>
          <p:nvPr/>
        </p:nvSpPr>
        <p:spPr>
          <a:xfrm>
            <a:off x="7389376" y="5903476"/>
            <a:ext cx="6449378" cy="1376958"/>
          </a:xfrm>
          <a:prstGeom prst="roundRect">
            <a:avLst>
              <a:gd name="adj" fmla="val 5313"/>
            </a:avLst>
          </a:prstGeom>
          <a:solidFill>
            <a:srgbClr val="FFFFFF"/>
          </a:solidFill>
          <a:ln/>
        </p:spPr>
        <p:txBody>
          <a:bodyPr/>
          <a:lstStyle/>
          <a:p>
            <a:endParaRPr lang="en-US"/>
          </a:p>
        </p:txBody>
      </p:sp>
      <p:sp>
        <p:nvSpPr>
          <p:cNvPr id="35" name="Shape 28"/>
          <p:cNvSpPr/>
          <p:nvPr/>
        </p:nvSpPr>
        <p:spPr>
          <a:xfrm>
            <a:off x="7389376" y="5888236"/>
            <a:ext cx="6449378" cy="60960"/>
          </a:xfrm>
          <a:prstGeom prst="roundRect">
            <a:avLst>
              <a:gd name="adj" fmla="val 36526"/>
            </a:avLst>
          </a:prstGeom>
          <a:solidFill>
            <a:srgbClr val="1C9770"/>
          </a:solidFill>
          <a:ln/>
        </p:spPr>
        <p:txBody>
          <a:bodyPr/>
          <a:lstStyle/>
          <a:p>
            <a:endParaRPr lang="en-US"/>
          </a:p>
        </p:txBody>
      </p:sp>
      <p:sp>
        <p:nvSpPr>
          <p:cNvPr id="36" name="Shape 29"/>
          <p:cNvSpPr/>
          <p:nvPr/>
        </p:nvSpPr>
        <p:spPr>
          <a:xfrm>
            <a:off x="10391418" y="5680829"/>
            <a:ext cx="445294" cy="445294"/>
          </a:xfrm>
          <a:prstGeom prst="roundRect">
            <a:avLst>
              <a:gd name="adj" fmla="val 205347"/>
            </a:avLst>
          </a:prstGeom>
          <a:solidFill>
            <a:srgbClr val="1C9770"/>
          </a:solidFill>
          <a:ln/>
        </p:spPr>
        <p:txBody>
          <a:bodyPr/>
          <a:lstStyle/>
          <a:p>
            <a:endParaRPr lang="en-US"/>
          </a:p>
        </p:txBody>
      </p:sp>
      <p:pic>
        <p:nvPicPr>
          <p:cNvPr id="37" name="Image 5" descr="preencoded.png"/>
          <p:cNvPicPr>
            <a:picLocks noChangeAspect="1"/>
          </p:cNvPicPr>
          <p:nvPr/>
        </p:nvPicPr>
        <p:blipFill>
          <a:blip r:embed="rId8"/>
          <a:stretch>
            <a:fillRect/>
          </a:stretch>
        </p:blipFill>
        <p:spPr>
          <a:xfrm>
            <a:off x="10525006" y="5792153"/>
            <a:ext cx="178118" cy="222647"/>
          </a:xfrm>
          <a:prstGeom prst="rect">
            <a:avLst/>
          </a:prstGeom>
        </p:spPr>
      </p:pic>
      <p:sp>
        <p:nvSpPr>
          <p:cNvPr id="38" name="Text 30"/>
          <p:cNvSpPr/>
          <p:nvPr/>
        </p:nvSpPr>
        <p:spPr>
          <a:xfrm>
            <a:off x="7552968" y="6274475"/>
            <a:ext cx="3240405" cy="278249"/>
          </a:xfrm>
          <a:prstGeom prst="rect">
            <a:avLst/>
          </a:prstGeom>
          <a:noFill/>
          <a:ln/>
        </p:spPr>
        <p:txBody>
          <a:bodyPr wrap="none" lIns="0" tIns="0" rIns="0" bIns="0" rtlCol="0" anchor="t"/>
          <a:lstStyle/>
          <a:p>
            <a:pPr marL="0" indent="0" algn="l">
              <a:lnSpc>
                <a:spcPts val="2150"/>
              </a:lnSpc>
              <a:buNone/>
            </a:pPr>
            <a:r>
              <a:rPr lang="en-US" sz="1750" dirty="0">
                <a:solidFill>
                  <a:srgbClr val="464646"/>
                </a:solidFill>
                <a:latin typeface="DM Sans Semi Bold" pitchFamily="34" charset="0"/>
                <a:ea typeface="DM Sans Semi Bold" pitchFamily="34" charset="-122"/>
                <a:cs typeface="DM Sans Semi Bold" pitchFamily="34" charset="-120"/>
              </a:rPr>
              <a:t>Learning Management System</a:t>
            </a:r>
            <a:endParaRPr lang="en-US" sz="1750" dirty="0"/>
          </a:p>
        </p:txBody>
      </p:sp>
      <p:sp>
        <p:nvSpPr>
          <p:cNvPr id="39" name="Text 31"/>
          <p:cNvSpPr/>
          <p:nvPr/>
        </p:nvSpPr>
        <p:spPr>
          <a:xfrm>
            <a:off x="7552968" y="6641783"/>
            <a:ext cx="6122194" cy="475059"/>
          </a:xfrm>
          <a:prstGeom prst="rect">
            <a:avLst/>
          </a:prstGeom>
          <a:noFill/>
          <a:ln/>
        </p:spPr>
        <p:txBody>
          <a:bodyPr wrap="square" lIns="0" tIns="0" rIns="0" bIns="0" rtlCol="0" anchor="t"/>
          <a:lstStyle/>
          <a:p>
            <a:pPr marL="0" indent="0" algn="l">
              <a:lnSpc>
                <a:spcPts val="1850"/>
              </a:lnSpc>
              <a:buNone/>
            </a:pPr>
            <a:r>
              <a:rPr lang="en-US" sz="1150" dirty="0">
                <a:solidFill>
                  <a:srgbClr val="464646"/>
                </a:solidFill>
                <a:latin typeface="Inter Medium" pitchFamily="34" charset="0"/>
                <a:ea typeface="Inter Medium" pitchFamily="34" charset="-122"/>
                <a:cs typeface="Inter Medium" pitchFamily="34" charset="-120"/>
              </a:rPr>
              <a:t>Digital platform facilitating seamless educational delivery, resource sharing, and progress monitoring for enhanced teaching and learning effectiveness.</a:t>
            </a:r>
            <a:endParaRPr lang="en-US" sz="1150" dirty="0"/>
          </a:p>
        </p:txBody>
      </p:sp>
      <p:sp>
        <p:nvSpPr>
          <p:cNvPr id="40" name="Text 32"/>
          <p:cNvSpPr/>
          <p:nvPr/>
        </p:nvSpPr>
        <p:spPr>
          <a:xfrm>
            <a:off x="791647" y="7447359"/>
            <a:ext cx="13047107" cy="237530"/>
          </a:xfrm>
          <a:prstGeom prst="rect">
            <a:avLst/>
          </a:prstGeom>
          <a:noFill/>
          <a:ln/>
        </p:spPr>
        <p:txBody>
          <a:bodyPr wrap="none" lIns="0" tIns="0" rIns="0" bIns="0" rtlCol="0" anchor="t"/>
          <a:lstStyle/>
          <a:p>
            <a:pPr marL="0" indent="0" algn="l">
              <a:lnSpc>
                <a:spcPts val="1850"/>
              </a:lnSpc>
              <a:buNone/>
            </a:pPr>
            <a:r>
              <a:rPr lang="en-US" sz="1150" b="1" dirty="0">
                <a:solidFill>
                  <a:srgbClr val="464646"/>
                </a:solidFill>
                <a:latin typeface="Inter Medium" pitchFamily="34" charset="0"/>
                <a:ea typeface="Inter Medium" pitchFamily="34" charset="-122"/>
                <a:cs typeface="Inter Medium" pitchFamily="34" charset="-120"/>
              </a:rPr>
              <a:t>National Goals of General Education</a:t>
            </a:r>
            <a:r>
              <a:rPr lang="en-US" sz="1150" dirty="0">
                <a:solidFill>
                  <a:srgbClr val="464646"/>
                </a:solidFill>
                <a:latin typeface="Inter Medium" pitchFamily="34" charset="0"/>
                <a:ea typeface="Inter Medium" pitchFamily="34" charset="-122"/>
                <a:cs typeface="Inter Medium" pitchFamily="34" charset="-120"/>
              </a:rPr>
              <a:t> serve as the guiding framework for all these quality initiatives, ensuring coherent implementation across the system.</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66882" y="656153"/>
            <a:ext cx="6281261" cy="509230"/>
          </a:xfrm>
          <a:prstGeom prst="rect">
            <a:avLst/>
          </a:prstGeom>
          <a:noFill/>
          <a:ln/>
        </p:spPr>
        <p:txBody>
          <a:bodyPr wrap="none" lIns="0" tIns="0" rIns="0" bIns="0" rtlCol="0" anchor="t"/>
          <a:lstStyle/>
          <a:p>
            <a:pPr marL="0" indent="0" algn="l">
              <a:lnSpc>
                <a:spcPts val="4000"/>
              </a:lnSpc>
              <a:buNone/>
            </a:pPr>
            <a:r>
              <a:rPr lang="en-US" sz="3200" dirty="0">
                <a:solidFill>
                  <a:srgbClr val="030303"/>
                </a:solidFill>
                <a:latin typeface="DM Sans Semi Bold" pitchFamily="34" charset="0"/>
                <a:ea typeface="DM Sans Semi Bold" pitchFamily="34" charset="-122"/>
                <a:cs typeface="DM Sans Semi Bold" pitchFamily="34" charset="-120"/>
              </a:rPr>
              <a:t>Equality, inclusion, and diversity</a:t>
            </a:r>
            <a:endParaRPr lang="en-US" sz="3200" dirty="0"/>
          </a:p>
        </p:txBody>
      </p:sp>
      <p:sp>
        <p:nvSpPr>
          <p:cNvPr id="3" name="Text 1"/>
          <p:cNvSpPr/>
          <p:nvPr/>
        </p:nvSpPr>
        <p:spPr>
          <a:xfrm>
            <a:off x="766882" y="1491258"/>
            <a:ext cx="13096637" cy="521494"/>
          </a:xfrm>
          <a:prstGeom prst="rect">
            <a:avLst/>
          </a:prstGeom>
          <a:noFill/>
          <a:ln/>
        </p:spPr>
        <p:txBody>
          <a:bodyPr wrap="square" lIns="0" tIns="0" rIns="0" bIns="0" rtlCol="0" anchor="t"/>
          <a:lstStyle/>
          <a:p>
            <a:pPr marL="0" indent="0" algn="l">
              <a:lnSpc>
                <a:spcPts val="2050"/>
              </a:lnSpc>
              <a:buNone/>
            </a:pPr>
            <a:r>
              <a:rPr lang="en-US" sz="1250" dirty="0">
                <a:solidFill>
                  <a:srgbClr val="464646"/>
                </a:solidFill>
                <a:latin typeface="Inter Medium" pitchFamily="34" charset="0"/>
                <a:ea typeface="Inter Medium" pitchFamily="34" charset="-122"/>
                <a:cs typeface="Inter Medium" pitchFamily="34" charset="-120"/>
              </a:rPr>
              <a:t>Creating an inclusive educational environment where every Georgian student thrives regardless of background, ability, or circumstance. Our comprehensive approach addresses systemic barriers while building strong community partnerships to support student success.</a:t>
            </a:r>
            <a:endParaRPr lang="en-US" sz="1250" dirty="0"/>
          </a:p>
        </p:txBody>
      </p:sp>
      <p:sp>
        <p:nvSpPr>
          <p:cNvPr id="4" name="Text 2"/>
          <p:cNvSpPr/>
          <p:nvPr/>
        </p:nvSpPr>
        <p:spPr>
          <a:xfrm>
            <a:off x="2759750" y="2326362"/>
            <a:ext cx="2444472" cy="305514"/>
          </a:xfrm>
          <a:prstGeom prst="rect">
            <a:avLst/>
          </a:prstGeom>
          <a:noFill/>
          <a:ln/>
        </p:spPr>
        <p:txBody>
          <a:bodyPr wrap="none" lIns="0" tIns="0" rIns="0" bIns="0" rtlCol="0" anchor="t"/>
          <a:lstStyle/>
          <a:p>
            <a:pPr marL="0" indent="0" algn="r">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Parents as Partners</a:t>
            </a:r>
            <a:endParaRPr lang="en-US" sz="1900" dirty="0"/>
          </a:p>
        </p:txBody>
      </p:sp>
      <p:sp>
        <p:nvSpPr>
          <p:cNvPr id="5" name="Text 3"/>
          <p:cNvSpPr/>
          <p:nvPr/>
        </p:nvSpPr>
        <p:spPr>
          <a:xfrm>
            <a:off x="766882" y="2729627"/>
            <a:ext cx="4437340" cy="782241"/>
          </a:xfrm>
          <a:prstGeom prst="rect">
            <a:avLst/>
          </a:prstGeom>
          <a:noFill/>
          <a:ln/>
        </p:spPr>
        <p:txBody>
          <a:bodyPr wrap="square" lIns="0" tIns="0" rIns="0" bIns="0" rtlCol="0" anchor="t"/>
          <a:lstStyle/>
          <a:p>
            <a:pPr marL="0" indent="0" algn="r">
              <a:lnSpc>
                <a:spcPts val="2050"/>
              </a:lnSpc>
              <a:buNone/>
            </a:pPr>
            <a:r>
              <a:rPr lang="en-US" sz="1250" dirty="0">
                <a:solidFill>
                  <a:srgbClr val="464646"/>
                </a:solidFill>
                <a:latin typeface="Inter Medium" pitchFamily="34" charset="0"/>
                <a:ea typeface="Inter Medium" pitchFamily="34" charset="-122"/>
                <a:cs typeface="Inter Medium" pitchFamily="34" charset="-120"/>
              </a:rPr>
              <a:t>Active engagement strategies bringing families into the educational process as collaborative partners in student learning and school community development.</a:t>
            </a:r>
            <a:endParaRPr lang="en-US" sz="1250" dirty="0"/>
          </a:p>
        </p:txBody>
      </p:sp>
      <p:pic>
        <p:nvPicPr>
          <p:cNvPr id="6" name="Image 0" descr="preencoded.png"/>
          <p:cNvPicPr>
            <a:picLocks noChangeAspect="1"/>
          </p:cNvPicPr>
          <p:nvPr/>
        </p:nvPicPr>
        <p:blipFill>
          <a:blip r:embed="rId3"/>
          <a:stretch>
            <a:fillRect/>
          </a:stretch>
        </p:blipFill>
        <p:spPr>
          <a:xfrm>
            <a:off x="5367099" y="2400895"/>
            <a:ext cx="3896201" cy="3896201"/>
          </a:xfrm>
          <a:prstGeom prst="rect">
            <a:avLst/>
          </a:prstGeom>
        </p:spPr>
      </p:pic>
      <p:pic>
        <p:nvPicPr>
          <p:cNvPr id="7" name="Image 1" descr="preencoded.png"/>
          <p:cNvPicPr>
            <a:picLocks noChangeAspect="1"/>
          </p:cNvPicPr>
          <p:nvPr/>
        </p:nvPicPr>
        <p:blipFill>
          <a:blip r:embed="rId4"/>
          <a:stretch>
            <a:fillRect/>
          </a:stretch>
        </p:blipFill>
        <p:spPr>
          <a:xfrm>
            <a:off x="6511350" y="3015555"/>
            <a:ext cx="243840" cy="304800"/>
          </a:xfrm>
          <a:prstGeom prst="rect">
            <a:avLst/>
          </a:prstGeom>
        </p:spPr>
      </p:pic>
      <p:sp>
        <p:nvSpPr>
          <p:cNvPr id="8" name="Text 4"/>
          <p:cNvSpPr/>
          <p:nvPr/>
        </p:nvSpPr>
        <p:spPr>
          <a:xfrm>
            <a:off x="9426178" y="2195989"/>
            <a:ext cx="2688312" cy="305514"/>
          </a:xfrm>
          <a:prstGeom prst="rect">
            <a:avLst/>
          </a:prstGeom>
          <a:noFill/>
          <a:ln/>
        </p:spPr>
        <p:txBody>
          <a:bodyPr wrap="none" lIns="0" tIns="0" rIns="0" bIns="0" rtlCol="0" anchor="t"/>
          <a:lstStyle/>
          <a:p>
            <a:pPr marL="0" indent="0" algn="l">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Special Needs Support</a:t>
            </a:r>
            <a:endParaRPr lang="en-US" sz="1900" dirty="0"/>
          </a:p>
        </p:txBody>
      </p:sp>
      <p:sp>
        <p:nvSpPr>
          <p:cNvPr id="9" name="Text 5"/>
          <p:cNvSpPr/>
          <p:nvPr/>
        </p:nvSpPr>
        <p:spPr>
          <a:xfrm>
            <a:off x="9426178" y="2599253"/>
            <a:ext cx="4437340" cy="1042988"/>
          </a:xfrm>
          <a:prstGeom prst="rect">
            <a:avLst/>
          </a:prstGeom>
          <a:noFill/>
          <a:ln/>
        </p:spPr>
        <p:txBody>
          <a:bodyPr wrap="square" lIns="0" tIns="0" rIns="0" bIns="0" rtlCol="0" anchor="t"/>
          <a:lstStyle/>
          <a:p>
            <a:pPr marL="0" indent="0" algn="l">
              <a:lnSpc>
                <a:spcPts val="2050"/>
              </a:lnSpc>
              <a:buNone/>
            </a:pPr>
            <a:r>
              <a:rPr lang="en-US" sz="1250" dirty="0">
                <a:solidFill>
                  <a:srgbClr val="464646"/>
                </a:solidFill>
                <a:latin typeface="Inter Medium" pitchFamily="34" charset="0"/>
                <a:ea typeface="Inter Medium" pitchFamily="34" charset="-122"/>
                <a:cs typeface="Inter Medium" pitchFamily="34" charset="-120"/>
              </a:rPr>
              <a:t>Specialized services and accommodations ensuring students with disabilities and special educational needs receive appropriate support and inclusive learning opportunities.</a:t>
            </a:r>
            <a:endParaRPr lang="en-US" sz="1250" dirty="0"/>
          </a:p>
        </p:txBody>
      </p:sp>
      <p:pic>
        <p:nvPicPr>
          <p:cNvPr id="10" name="Image 2" descr="preencoded.png"/>
          <p:cNvPicPr>
            <a:picLocks noChangeAspect="1"/>
          </p:cNvPicPr>
          <p:nvPr/>
        </p:nvPicPr>
        <p:blipFill>
          <a:blip r:embed="rId5"/>
          <a:stretch>
            <a:fillRect/>
          </a:stretch>
        </p:blipFill>
        <p:spPr>
          <a:xfrm>
            <a:off x="5367099" y="2400895"/>
            <a:ext cx="3896201" cy="3896201"/>
          </a:xfrm>
          <a:prstGeom prst="rect">
            <a:avLst/>
          </a:prstGeom>
        </p:spPr>
      </p:pic>
      <p:pic>
        <p:nvPicPr>
          <p:cNvPr id="11" name="Image 3" descr="preencoded.png"/>
          <p:cNvPicPr>
            <a:picLocks noChangeAspect="1"/>
          </p:cNvPicPr>
          <p:nvPr/>
        </p:nvPicPr>
        <p:blipFill>
          <a:blip r:embed="rId6"/>
          <a:stretch>
            <a:fillRect/>
          </a:stretch>
        </p:blipFill>
        <p:spPr>
          <a:xfrm>
            <a:off x="7874972" y="3015555"/>
            <a:ext cx="243840" cy="304800"/>
          </a:xfrm>
          <a:prstGeom prst="rect">
            <a:avLst/>
          </a:prstGeom>
        </p:spPr>
      </p:pic>
      <p:sp>
        <p:nvSpPr>
          <p:cNvPr id="12" name="Text 6"/>
          <p:cNvSpPr/>
          <p:nvPr/>
        </p:nvSpPr>
        <p:spPr>
          <a:xfrm>
            <a:off x="9589175" y="3886676"/>
            <a:ext cx="2498884" cy="305514"/>
          </a:xfrm>
          <a:prstGeom prst="rect">
            <a:avLst/>
          </a:prstGeom>
          <a:noFill/>
          <a:ln/>
        </p:spPr>
        <p:txBody>
          <a:bodyPr wrap="none" lIns="0" tIns="0" rIns="0" bIns="0" rtlCol="0" anchor="t"/>
          <a:lstStyle/>
          <a:p>
            <a:pPr marL="0" indent="0" algn="l">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School Infrastructure</a:t>
            </a:r>
            <a:endParaRPr lang="en-US" sz="1900" dirty="0"/>
          </a:p>
        </p:txBody>
      </p:sp>
      <p:sp>
        <p:nvSpPr>
          <p:cNvPr id="13" name="Text 7"/>
          <p:cNvSpPr/>
          <p:nvPr/>
        </p:nvSpPr>
        <p:spPr>
          <a:xfrm>
            <a:off x="9589175" y="4289941"/>
            <a:ext cx="4274344" cy="782241"/>
          </a:xfrm>
          <a:prstGeom prst="rect">
            <a:avLst/>
          </a:prstGeom>
          <a:noFill/>
          <a:ln/>
        </p:spPr>
        <p:txBody>
          <a:bodyPr wrap="square" lIns="0" tIns="0" rIns="0" bIns="0" rtlCol="0" anchor="t"/>
          <a:lstStyle/>
          <a:p>
            <a:pPr marL="0" indent="0" algn="l">
              <a:lnSpc>
                <a:spcPts val="2050"/>
              </a:lnSpc>
              <a:buNone/>
            </a:pPr>
            <a:r>
              <a:rPr lang="en-US" sz="1250" dirty="0">
                <a:solidFill>
                  <a:srgbClr val="464646"/>
                </a:solidFill>
                <a:latin typeface="Inter Medium" pitchFamily="34" charset="0"/>
                <a:ea typeface="Inter Medium" pitchFamily="34" charset="-122"/>
                <a:cs typeface="Inter Medium" pitchFamily="34" charset="-120"/>
              </a:rPr>
              <a:t>Modern, accessible facilities equipped with necessary resources to support diverse learning needs and create safe, welcoming environments for all students.</a:t>
            </a:r>
            <a:endParaRPr lang="en-US" sz="1250" dirty="0"/>
          </a:p>
        </p:txBody>
      </p:sp>
      <p:pic>
        <p:nvPicPr>
          <p:cNvPr id="14" name="Image 4" descr="preencoded.png"/>
          <p:cNvPicPr>
            <a:picLocks noChangeAspect="1"/>
          </p:cNvPicPr>
          <p:nvPr/>
        </p:nvPicPr>
        <p:blipFill>
          <a:blip r:embed="rId7"/>
          <a:stretch>
            <a:fillRect/>
          </a:stretch>
        </p:blipFill>
        <p:spPr>
          <a:xfrm>
            <a:off x="5367099" y="2400895"/>
            <a:ext cx="3896201" cy="3896201"/>
          </a:xfrm>
          <a:prstGeom prst="rect">
            <a:avLst/>
          </a:prstGeom>
        </p:spPr>
      </p:pic>
      <p:pic>
        <p:nvPicPr>
          <p:cNvPr id="15" name="Image 5" descr="preencoded.png"/>
          <p:cNvPicPr>
            <a:picLocks noChangeAspect="1"/>
          </p:cNvPicPr>
          <p:nvPr/>
        </p:nvPicPr>
        <p:blipFill>
          <a:blip r:embed="rId8"/>
          <a:stretch>
            <a:fillRect/>
          </a:stretch>
        </p:blipFill>
        <p:spPr>
          <a:xfrm>
            <a:off x="8556843" y="4196536"/>
            <a:ext cx="243840" cy="304800"/>
          </a:xfrm>
          <a:prstGeom prst="rect">
            <a:avLst/>
          </a:prstGeom>
        </p:spPr>
      </p:pic>
      <p:sp>
        <p:nvSpPr>
          <p:cNvPr id="16" name="Text 8"/>
          <p:cNvSpPr/>
          <p:nvPr/>
        </p:nvSpPr>
        <p:spPr>
          <a:xfrm>
            <a:off x="9426178" y="5316617"/>
            <a:ext cx="2444472" cy="305514"/>
          </a:xfrm>
          <a:prstGeom prst="rect">
            <a:avLst/>
          </a:prstGeom>
          <a:noFill/>
          <a:ln/>
        </p:spPr>
        <p:txBody>
          <a:bodyPr wrap="none" lIns="0" tIns="0" rIns="0" bIns="0" rtlCol="0" anchor="t"/>
          <a:lstStyle/>
          <a:p>
            <a:pPr marL="0" indent="0" algn="l">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Public Awareness</a:t>
            </a:r>
            <a:endParaRPr lang="en-US" sz="1900" dirty="0"/>
          </a:p>
        </p:txBody>
      </p:sp>
      <p:sp>
        <p:nvSpPr>
          <p:cNvPr id="17" name="Text 9"/>
          <p:cNvSpPr/>
          <p:nvPr/>
        </p:nvSpPr>
        <p:spPr>
          <a:xfrm>
            <a:off x="9426178" y="5719882"/>
            <a:ext cx="4437340" cy="782241"/>
          </a:xfrm>
          <a:prstGeom prst="rect">
            <a:avLst/>
          </a:prstGeom>
          <a:noFill/>
          <a:ln/>
        </p:spPr>
        <p:txBody>
          <a:bodyPr wrap="square" lIns="0" tIns="0" rIns="0" bIns="0" rtlCol="0" anchor="t"/>
          <a:lstStyle/>
          <a:p>
            <a:pPr marL="0" indent="0" algn="l">
              <a:lnSpc>
                <a:spcPts val="2050"/>
              </a:lnSpc>
              <a:buNone/>
            </a:pPr>
            <a:r>
              <a:rPr lang="en-US" sz="1250" dirty="0">
                <a:solidFill>
                  <a:srgbClr val="464646"/>
                </a:solidFill>
                <a:latin typeface="Inter Medium" pitchFamily="34" charset="0"/>
                <a:ea typeface="Inter Medium" pitchFamily="34" charset="-122"/>
                <a:cs typeface="Inter Medium" pitchFamily="34" charset="-120"/>
              </a:rPr>
              <a:t>Community outreach and transparency initiatives promoting understanding of inclusive education principles and building broader social support.</a:t>
            </a:r>
            <a:endParaRPr lang="en-US" sz="1250" dirty="0"/>
          </a:p>
        </p:txBody>
      </p:sp>
      <p:pic>
        <p:nvPicPr>
          <p:cNvPr id="18" name="Image 6" descr="preencoded.png"/>
          <p:cNvPicPr>
            <a:picLocks noChangeAspect="1"/>
          </p:cNvPicPr>
          <p:nvPr/>
        </p:nvPicPr>
        <p:blipFill>
          <a:blip r:embed="rId9"/>
          <a:stretch>
            <a:fillRect/>
          </a:stretch>
        </p:blipFill>
        <p:spPr>
          <a:xfrm>
            <a:off x="5367099" y="2400895"/>
            <a:ext cx="3896201" cy="3896201"/>
          </a:xfrm>
          <a:prstGeom prst="rect">
            <a:avLst/>
          </a:prstGeom>
        </p:spPr>
      </p:pic>
      <p:pic>
        <p:nvPicPr>
          <p:cNvPr id="19" name="Image 7" descr="preencoded.png"/>
          <p:cNvPicPr>
            <a:picLocks noChangeAspect="1"/>
          </p:cNvPicPr>
          <p:nvPr/>
        </p:nvPicPr>
        <p:blipFill>
          <a:blip r:embed="rId10"/>
          <a:stretch>
            <a:fillRect/>
          </a:stretch>
        </p:blipFill>
        <p:spPr>
          <a:xfrm>
            <a:off x="7874972" y="5377398"/>
            <a:ext cx="243840" cy="304800"/>
          </a:xfrm>
          <a:prstGeom prst="rect">
            <a:avLst/>
          </a:prstGeom>
        </p:spPr>
      </p:pic>
      <p:sp>
        <p:nvSpPr>
          <p:cNvPr id="20" name="Text 10"/>
          <p:cNvSpPr/>
          <p:nvPr/>
        </p:nvSpPr>
        <p:spPr>
          <a:xfrm>
            <a:off x="2539603" y="5316617"/>
            <a:ext cx="2664619" cy="305514"/>
          </a:xfrm>
          <a:prstGeom prst="rect">
            <a:avLst/>
          </a:prstGeom>
          <a:noFill/>
          <a:ln/>
        </p:spPr>
        <p:txBody>
          <a:bodyPr wrap="none" lIns="0" tIns="0" rIns="0" bIns="0" rtlCol="0" anchor="t"/>
          <a:lstStyle/>
          <a:p>
            <a:pPr marL="0" indent="0" algn="r">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Non-Formal Education</a:t>
            </a:r>
            <a:endParaRPr lang="en-US" sz="1900" dirty="0"/>
          </a:p>
        </p:txBody>
      </p:sp>
      <p:sp>
        <p:nvSpPr>
          <p:cNvPr id="21" name="Text 11"/>
          <p:cNvSpPr/>
          <p:nvPr/>
        </p:nvSpPr>
        <p:spPr>
          <a:xfrm>
            <a:off x="766882" y="5719882"/>
            <a:ext cx="4437340" cy="782241"/>
          </a:xfrm>
          <a:prstGeom prst="rect">
            <a:avLst/>
          </a:prstGeom>
          <a:noFill/>
          <a:ln/>
        </p:spPr>
        <p:txBody>
          <a:bodyPr wrap="square" lIns="0" tIns="0" rIns="0" bIns="0" rtlCol="0" anchor="t"/>
          <a:lstStyle/>
          <a:p>
            <a:pPr marL="0" indent="0" algn="r">
              <a:lnSpc>
                <a:spcPts val="2050"/>
              </a:lnSpc>
              <a:buNone/>
            </a:pPr>
            <a:r>
              <a:rPr lang="en-US" sz="1250" dirty="0">
                <a:solidFill>
                  <a:srgbClr val="464646"/>
                </a:solidFill>
                <a:latin typeface="Inter Medium" pitchFamily="34" charset="0"/>
                <a:ea typeface="Inter Medium" pitchFamily="34" charset="-122"/>
                <a:cs typeface="Inter Medium" pitchFamily="34" charset="-120"/>
              </a:rPr>
              <a:t>Alternative learning pathways and extracurricular opportunities expanding educational access and addressing diverse learning styles and interests.</a:t>
            </a:r>
            <a:endParaRPr lang="en-US" sz="1250" dirty="0"/>
          </a:p>
        </p:txBody>
      </p:sp>
      <p:pic>
        <p:nvPicPr>
          <p:cNvPr id="22" name="Image 8" descr="preencoded.png"/>
          <p:cNvPicPr>
            <a:picLocks noChangeAspect="1"/>
          </p:cNvPicPr>
          <p:nvPr/>
        </p:nvPicPr>
        <p:blipFill>
          <a:blip r:embed="rId11"/>
          <a:stretch>
            <a:fillRect/>
          </a:stretch>
        </p:blipFill>
        <p:spPr>
          <a:xfrm>
            <a:off x="5367099" y="2400895"/>
            <a:ext cx="3896201" cy="3896201"/>
          </a:xfrm>
          <a:prstGeom prst="rect">
            <a:avLst/>
          </a:prstGeom>
        </p:spPr>
      </p:pic>
      <p:pic>
        <p:nvPicPr>
          <p:cNvPr id="23" name="Image 9" descr="preencoded.png"/>
          <p:cNvPicPr>
            <a:picLocks noChangeAspect="1"/>
          </p:cNvPicPr>
          <p:nvPr/>
        </p:nvPicPr>
        <p:blipFill>
          <a:blip r:embed="rId12"/>
          <a:stretch>
            <a:fillRect/>
          </a:stretch>
        </p:blipFill>
        <p:spPr>
          <a:xfrm>
            <a:off x="6511350" y="5377398"/>
            <a:ext cx="243840" cy="304800"/>
          </a:xfrm>
          <a:prstGeom prst="rect">
            <a:avLst/>
          </a:prstGeom>
        </p:spPr>
      </p:pic>
      <p:sp>
        <p:nvSpPr>
          <p:cNvPr id="24" name="Text 12"/>
          <p:cNvSpPr/>
          <p:nvPr/>
        </p:nvSpPr>
        <p:spPr>
          <a:xfrm>
            <a:off x="2596753" y="3886676"/>
            <a:ext cx="2444472" cy="305514"/>
          </a:xfrm>
          <a:prstGeom prst="rect">
            <a:avLst/>
          </a:prstGeom>
          <a:noFill/>
          <a:ln/>
        </p:spPr>
        <p:txBody>
          <a:bodyPr wrap="none" lIns="0" tIns="0" rIns="0" bIns="0" rtlCol="0" anchor="t"/>
          <a:lstStyle/>
          <a:p>
            <a:pPr marL="0" indent="0" algn="r">
              <a:lnSpc>
                <a:spcPts val="2400"/>
              </a:lnSpc>
              <a:buNone/>
            </a:pPr>
            <a:r>
              <a:rPr lang="en-US" sz="1900" dirty="0">
                <a:solidFill>
                  <a:srgbClr val="464646"/>
                </a:solidFill>
                <a:latin typeface="DM Sans Semi Bold" pitchFamily="34" charset="0"/>
                <a:ea typeface="DM Sans Semi Bold" pitchFamily="34" charset="-122"/>
                <a:cs typeface="DM Sans Semi Bold" pitchFamily="34" charset="-120"/>
              </a:rPr>
              <a:t>Student Wellbeing</a:t>
            </a:r>
            <a:endParaRPr lang="en-US" sz="1900" dirty="0"/>
          </a:p>
        </p:txBody>
      </p:sp>
      <p:sp>
        <p:nvSpPr>
          <p:cNvPr id="25" name="Text 13"/>
          <p:cNvSpPr/>
          <p:nvPr/>
        </p:nvSpPr>
        <p:spPr>
          <a:xfrm>
            <a:off x="766882" y="4289941"/>
            <a:ext cx="4274344" cy="782241"/>
          </a:xfrm>
          <a:prstGeom prst="rect">
            <a:avLst/>
          </a:prstGeom>
          <a:noFill/>
          <a:ln/>
        </p:spPr>
        <p:txBody>
          <a:bodyPr wrap="square" lIns="0" tIns="0" rIns="0" bIns="0" rtlCol="0" anchor="t"/>
          <a:lstStyle/>
          <a:p>
            <a:pPr marL="0" indent="0" algn="r">
              <a:lnSpc>
                <a:spcPts val="2050"/>
              </a:lnSpc>
              <a:buNone/>
            </a:pPr>
            <a:r>
              <a:rPr lang="en-US" sz="1250" dirty="0">
                <a:solidFill>
                  <a:srgbClr val="464646"/>
                </a:solidFill>
                <a:latin typeface="Inter Medium" pitchFamily="34" charset="0"/>
                <a:ea typeface="Inter Medium" pitchFamily="34" charset="-122"/>
                <a:cs typeface="Inter Medium" pitchFamily="34" charset="-120"/>
              </a:rPr>
              <a:t>Comprehensive support services addressing mental health, social-emotional learning, and overall student wellness to create optimal learning conditions.</a:t>
            </a:r>
            <a:endParaRPr lang="en-US" sz="1250" dirty="0"/>
          </a:p>
        </p:txBody>
      </p:sp>
      <p:pic>
        <p:nvPicPr>
          <p:cNvPr id="26" name="Image 10" descr="preencoded.png"/>
          <p:cNvPicPr>
            <a:picLocks noChangeAspect="1"/>
          </p:cNvPicPr>
          <p:nvPr/>
        </p:nvPicPr>
        <p:blipFill>
          <a:blip r:embed="rId13"/>
          <a:stretch>
            <a:fillRect/>
          </a:stretch>
        </p:blipFill>
        <p:spPr>
          <a:xfrm>
            <a:off x="5367099" y="2400895"/>
            <a:ext cx="3896201" cy="3896201"/>
          </a:xfrm>
          <a:prstGeom prst="rect">
            <a:avLst/>
          </a:prstGeom>
        </p:spPr>
      </p:pic>
      <p:pic>
        <p:nvPicPr>
          <p:cNvPr id="27" name="Image 11" descr="preencoded.png"/>
          <p:cNvPicPr>
            <a:picLocks noChangeAspect="1"/>
          </p:cNvPicPr>
          <p:nvPr/>
        </p:nvPicPr>
        <p:blipFill>
          <a:blip r:embed="rId14"/>
          <a:stretch>
            <a:fillRect/>
          </a:stretch>
        </p:blipFill>
        <p:spPr>
          <a:xfrm>
            <a:off x="5829479" y="4196536"/>
            <a:ext cx="243840" cy="304800"/>
          </a:xfrm>
          <a:prstGeom prst="rect">
            <a:avLst/>
          </a:prstGeom>
        </p:spPr>
      </p:pic>
      <p:sp>
        <p:nvSpPr>
          <p:cNvPr id="28" name="Text 14"/>
          <p:cNvSpPr/>
          <p:nvPr/>
        </p:nvSpPr>
        <p:spPr>
          <a:xfrm>
            <a:off x="1011317" y="6868597"/>
            <a:ext cx="12852202" cy="521494"/>
          </a:xfrm>
          <a:prstGeom prst="rect">
            <a:avLst/>
          </a:prstGeom>
          <a:noFill/>
          <a:ln/>
        </p:spPr>
        <p:txBody>
          <a:bodyPr wrap="square" lIns="0" tIns="0" rIns="0" bIns="0" rtlCol="0" anchor="t"/>
          <a:lstStyle/>
          <a:p>
            <a:pPr marL="0" indent="0" algn="l">
              <a:lnSpc>
                <a:spcPts val="2050"/>
              </a:lnSpc>
              <a:buNone/>
            </a:pPr>
            <a:r>
              <a:rPr lang="en-US" sz="1250" dirty="0">
                <a:solidFill>
                  <a:srgbClr val="464646"/>
                </a:solidFill>
                <a:latin typeface="Inter Medium" pitchFamily="34" charset="0"/>
                <a:ea typeface="Inter Medium" pitchFamily="34" charset="-122"/>
                <a:cs typeface="Inter Medium" pitchFamily="34" charset="-120"/>
              </a:rPr>
              <a:t>The </a:t>
            </a:r>
            <a:r>
              <a:rPr lang="en-US" sz="1250" b="1" dirty="0">
                <a:solidFill>
                  <a:srgbClr val="1C9770"/>
                </a:solidFill>
                <a:latin typeface="Inter Medium" pitchFamily="34" charset="0"/>
                <a:ea typeface="Inter Medium" pitchFamily="34" charset="-122"/>
                <a:cs typeface="Inter Medium" pitchFamily="34" charset="-120"/>
              </a:rPr>
              <a:t>Student – Parent – School</a:t>
            </a:r>
            <a:r>
              <a:rPr lang="en-US" sz="1250" dirty="0">
                <a:solidFill>
                  <a:srgbClr val="464646"/>
                </a:solidFill>
                <a:latin typeface="Inter Medium" pitchFamily="34" charset="0"/>
                <a:ea typeface="Inter Medium" pitchFamily="34" charset="-122"/>
                <a:cs typeface="Inter Medium" pitchFamily="34" charset="-120"/>
              </a:rPr>
              <a:t> partnership triangle forms the foundation of our inclusive approach, ensuring collaborative responsibility for every child's educational success.</a:t>
            </a:r>
            <a:endParaRPr lang="en-US" sz="1250" dirty="0"/>
          </a:p>
        </p:txBody>
      </p:sp>
      <p:sp>
        <p:nvSpPr>
          <p:cNvPr id="29" name="Shape 15"/>
          <p:cNvSpPr/>
          <p:nvPr/>
        </p:nvSpPr>
        <p:spPr>
          <a:xfrm>
            <a:off x="766882" y="6685359"/>
            <a:ext cx="22860" cy="887968"/>
          </a:xfrm>
          <a:prstGeom prst="rect">
            <a:avLst/>
          </a:prstGeom>
          <a:solidFill>
            <a:srgbClr val="1C9770"/>
          </a:solid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15685" y="491966"/>
            <a:ext cx="6361152" cy="391358"/>
          </a:xfrm>
          <a:prstGeom prst="rect">
            <a:avLst/>
          </a:prstGeom>
          <a:noFill/>
          <a:ln/>
        </p:spPr>
        <p:txBody>
          <a:bodyPr wrap="none" lIns="0" tIns="0" rIns="0" bIns="0" rtlCol="0" anchor="t"/>
          <a:lstStyle/>
          <a:p>
            <a:pPr marL="0" indent="0" algn="l">
              <a:lnSpc>
                <a:spcPts val="3050"/>
              </a:lnSpc>
              <a:buNone/>
            </a:pPr>
            <a:r>
              <a:rPr lang="en-US" sz="2450" dirty="0">
                <a:solidFill>
                  <a:srgbClr val="030303"/>
                </a:solidFill>
                <a:latin typeface="DM Sans Semi Bold" pitchFamily="34" charset="0"/>
                <a:ea typeface="DM Sans Semi Bold" pitchFamily="34" charset="-122"/>
                <a:cs typeface="DM Sans Semi Bold" pitchFamily="34" charset="-120"/>
              </a:rPr>
              <a:t>Governance, financing, and accountability</a:t>
            </a:r>
            <a:endParaRPr lang="en-US" sz="2450" dirty="0"/>
          </a:p>
        </p:txBody>
      </p:sp>
      <p:sp>
        <p:nvSpPr>
          <p:cNvPr id="3" name="Text 1"/>
          <p:cNvSpPr/>
          <p:nvPr/>
        </p:nvSpPr>
        <p:spPr>
          <a:xfrm>
            <a:off x="715685" y="1133713"/>
            <a:ext cx="13199031" cy="400764"/>
          </a:xfrm>
          <a:prstGeom prst="rect">
            <a:avLst/>
          </a:prstGeom>
          <a:noFill/>
          <a:ln/>
        </p:spPr>
        <p:txBody>
          <a:bodyPr wrap="square" lIns="0" tIns="0" rIns="0" bIns="0" rtlCol="0" anchor="t"/>
          <a:lstStyle/>
          <a:p>
            <a:pPr marL="0" indent="0" algn="l">
              <a:lnSpc>
                <a:spcPts val="1550"/>
              </a:lnSpc>
              <a:buNone/>
            </a:pPr>
            <a:r>
              <a:rPr lang="en-US" sz="1200" dirty="0">
                <a:solidFill>
                  <a:srgbClr val="464646"/>
                </a:solidFill>
                <a:latin typeface="Inter Medium" pitchFamily="34" charset="0"/>
                <a:ea typeface="Inter Medium" pitchFamily="34" charset="-122"/>
                <a:cs typeface="Inter Medium" pitchFamily="34" charset="-120"/>
              </a:rPr>
              <a:t>Establishing robust governance structures that balance autonomy with accountability while optimizing resource utilization. Our comprehensive approach strengthens institutional capacity and ensures effective oversight at all levels of the education system.</a:t>
            </a:r>
            <a:endParaRPr lang="en-US" sz="1200" dirty="0"/>
          </a:p>
        </p:txBody>
      </p:sp>
      <p:pic>
        <p:nvPicPr>
          <p:cNvPr id="4" name="Image 0" descr="preencoded.png"/>
          <p:cNvPicPr>
            <a:picLocks noChangeAspect="1"/>
          </p:cNvPicPr>
          <p:nvPr/>
        </p:nvPicPr>
        <p:blipFill>
          <a:blip r:embed="rId3"/>
          <a:stretch>
            <a:fillRect/>
          </a:stretch>
        </p:blipFill>
        <p:spPr>
          <a:xfrm>
            <a:off x="715685" y="1816179"/>
            <a:ext cx="125135" cy="156448"/>
          </a:xfrm>
          <a:prstGeom prst="rect">
            <a:avLst/>
          </a:prstGeom>
        </p:spPr>
      </p:pic>
      <p:sp>
        <p:nvSpPr>
          <p:cNvPr id="5" name="Shape 2"/>
          <p:cNvSpPr/>
          <p:nvPr/>
        </p:nvSpPr>
        <p:spPr>
          <a:xfrm>
            <a:off x="715685" y="2013585"/>
            <a:ext cx="6446758" cy="15240"/>
          </a:xfrm>
          <a:prstGeom prst="rect">
            <a:avLst/>
          </a:prstGeom>
          <a:solidFill>
            <a:srgbClr val="1C9770"/>
          </a:solidFill>
          <a:ln/>
        </p:spPr>
        <p:txBody>
          <a:bodyPr/>
          <a:lstStyle/>
          <a:p>
            <a:endParaRPr lang="en-US"/>
          </a:p>
        </p:txBody>
      </p:sp>
      <p:sp>
        <p:nvSpPr>
          <p:cNvPr id="6" name="Text 3"/>
          <p:cNvSpPr/>
          <p:nvPr/>
        </p:nvSpPr>
        <p:spPr>
          <a:xfrm>
            <a:off x="715685" y="2106573"/>
            <a:ext cx="3038594" cy="234791"/>
          </a:xfrm>
          <a:prstGeom prst="rect">
            <a:avLst/>
          </a:prstGeom>
          <a:noFill/>
          <a:ln/>
        </p:spPr>
        <p:txBody>
          <a:bodyPr wrap="none" lIns="0" tIns="0" rIns="0" bIns="0" rtlCol="0" anchor="t"/>
          <a:lstStyle/>
          <a:p>
            <a:pPr marL="0" indent="0" algn="l">
              <a:lnSpc>
                <a:spcPts val="1800"/>
              </a:lnSpc>
              <a:buNone/>
            </a:pPr>
            <a:r>
              <a:rPr lang="en-US" sz="1450" dirty="0">
                <a:solidFill>
                  <a:srgbClr val="464646"/>
                </a:solidFill>
                <a:latin typeface="DM Sans Semi Bold" pitchFamily="34" charset="0"/>
                <a:ea typeface="DM Sans Semi Bold" pitchFamily="34" charset="-122"/>
                <a:cs typeface="DM Sans Semi Bold" pitchFamily="34" charset="-120"/>
              </a:rPr>
              <a:t>Legal </a:t>
            </a:r>
            <a:r>
              <a:rPr lang="en-US" sz="1600" dirty="0">
                <a:solidFill>
                  <a:srgbClr val="464646"/>
                </a:solidFill>
                <a:latin typeface="DM Sans Semi Bold" pitchFamily="34" charset="0"/>
                <a:ea typeface="DM Sans Semi Bold" pitchFamily="34" charset="-122"/>
                <a:cs typeface="DM Sans Semi Bold" pitchFamily="34" charset="-120"/>
              </a:rPr>
              <a:t>Entity</a:t>
            </a:r>
            <a:r>
              <a:rPr lang="en-US" sz="1450" dirty="0">
                <a:solidFill>
                  <a:srgbClr val="464646"/>
                </a:solidFill>
                <a:latin typeface="DM Sans Semi Bold" pitchFamily="34" charset="0"/>
                <a:ea typeface="DM Sans Semi Bold" pitchFamily="34" charset="-122"/>
                <a:cs typeface="DM Sans Semi Bold" pitchFamily="34" charset="-120"/>
              </a:rPr>
              <a:t> of Public Law (L.E.P.L)</a:t>
            </a:r>
            <a:endParaRPr lang="en-US" sz="1450" dirty="0"/>
          </a:p>
        </p:txBody>
      </p:sp>
      <p:sp>
        <p:nvSpPr>
          <p:cNvPr id="7" name="Text 4"/>
          <p:cNvSpPr/>
          <p:nvPr/>
        </p:nvSpPr>
        <p:spPr>
          <a:xfrm>
            <a:off x="715685" y="2466499"/>
            <a:ext cx="6446758" cy="400764"/>
          </a:xfrm>
          <a:prstGeom prst="rect">
            <a:avLst/>
          </a:prstGeom>
          <a:noFill/>
          <a:ln/>
        </p:spPr>
        <p:txBody>
          <a:bodyPr wrap="square" lIns="0" tIns="0" rIns="0" bIns="0" rtlCol="0" anchor="t"/>
          <a:lstStyle/>
          <a:p>
            <a:pPr marL="0" indent="0" algn="l">
              <a:lnSpc>
                <a:spcPts val="1550"/>
              </a:lnSpc>
              <a:buNone/>
            </a:pPr>
            <a:r>
              <a:rPr lang="en-US" sz="1200" dirty="0">
                <a:solidFill>
                  <a:srgbClr val="464646"/>
                </a:solidFill>
                <a:latin typeface="Inter Medium" pitchFamily="34" charset="0"/>
                <a:ea typeface="Inter Medium" pitchFamily="34" charset="-122"/>
                <a:cs typeface="Inter Medium" pitchFamily="34" charset="-120"/>
              </a:rPr>
              <a:t>Enhanced institutional autonomy through specialized legal frameworks enabling more flexible and responsive educational governance structures.</a:t>
            </a:r>
            <a:endParaRPr lang="en-US" sz="1200" dirty="0"/>
          </a:p>
        </p:txBody>
      </p:sp>
      <p:pic>
        <p:nvPicPr>
          <p:cNvPr id="8" name="Image 1" descr="preencoded.png"/>
          <p:cNvPicPr>
            <a:picLocks noChangeAspect="1"/>
          </p:cNvPicPr>
          <p:nvPr/>
        </p:nvPicPr>
        <p:blipFill>
          <a:blip r:embed="rId4"/>
          <a:stretch>
            <a:fillRect/>
          </a:stretch>
        </p:blipFill>
        <p:spPr>
          <a:xfrm>
            <a:off x="715685" y="3086219"/>
            <a:ext cx="125135" cy="156448"/>
          </a:xfrm>
          <a:prstGeom prst="rect">
            <a:avLst/>
          </a:prstGeom>
        </p:spPr>
      </p:pic>
      <p:sp>
        <p:nvSpPr>
          <p:cNvPr id="9" name="Shape 5"/>
          <p:cNvSpPr/>
          <p:nvPr/>
        </p:nvSpPr>
        <p:spPr>
          <a:xfrm>
            <a:off x="715685" y="3283625"/>
            <a:ext cx="6446758" cy="15240"/>
          </a:xfrm>
          <a:prstGeom prst="rect">
            <a:avLst/>
          </a:prstGeom>
          <a:solidFill>
            <a:srgbClr val="1C9770"/>
          </a:solidFill>
          <a:ln/>
        </p:spPr>
        <p:txBody>
          <a:bodyPr/>
          <a:lstStyle/>
          <a:p>
            <a:endParaRPr lang="en-US"/>
          </a:p>
        </p:txBody>
      </p:sp>
      <p:sp>
        <p:nvSpPr>
          <p:cNvPr id="10" name="Text 6"/>
          <p:cNvSpPr/>
          <p:nvPr/>
        </p:nvSpPr>
        <p:spPr>
          <a:xfrm>
            <a:off x="715685" y="3376613"/>
            <a:ext cx="1882140" cy="234791"/>
          </a:xfrm>
          <a:prstGeom prst="rect">
            <a:avLst/>
          </a:prstGeom>
          <a:noFill/>
          <a:ln/>
        </p:spPr>
        <p:txBody>
          <a:bodyPr wrap="none" lIns="0" tIns="0" rIns="0" bIns="0" rtlCol="0" anchor="t"/>
          <a:lstStyle/>
          <a:p>
            <a:pPr marL="0" indent="0" algn="l">
              <a:lnSpc>
                <a:spcPts val="1800"/>
              </a:lnSpc>
              <a:buNone/>
            </a:pPr>
            <a:r>
              <a:rPr lang="en-US" sz="1450" dirty="0">
                <a:solidFill>
                  <a:srgbClr val="464646"/>
                </a:solidFill>
                <a:latin typeface="DM Sans Semi Bold" pitchFamily="34" charset="0"/>
                <a:ea typeface="DM Sans Semi Bold" pitchFamily="34" charset="-122"/>
                <a:cs typeface="DM Sans Semi Bold" pitchFamily="34" charset="-120"/>
              </a:rPr>
              <a:t>Digital Infrastructure</a:t>
            </a:r>
            <a:endParaRPr lang="en-US" sz="1450" dirty="0"/>
          </a:p>
        </p:txBody>
      </p:sp>
      <p:sp>
        <p:nvSpPr>
          <p:cNvPr id="11" name="Text 7"/>
          <p:cNvSpPr/>
          <p:nvPr/>
        </p:nvSpPr>
        <p:spPr>
          <a:xfrm>
            <a:off x="715685" y="3736538"/>
            <a:ext cx="6446758" cy="400764"/>
          </a:xfrm>
          <a:prstGeom prst="rect">
            <a:avLst/>
          </a:prstGeom>
          <a:noFill/>
          <a:ln/>
        </p:spPr>
        <p:txBody>
          <a:bodyPr wrap="square" lIns="0" tIns="0" rIns="0" bIns="0" rtlCol="0" anchor="t"/>
          <a:lstStyle/>
          <a:p>
            <a:pPr marL="0" indent="0" algn="l">
              <a:lnSpc>
                <a:spcPts val="1550"/>
              </a:lnSpc>
              <a:buNone/>
            </a:pPr>
            <a:r>
              <a:rPr lang="en-US" sz="1200" dirty="0">
                <a:solidFill>
                  <a:srgbClr val="464646"/>
                </a:solidFill>
                <a:latin typeface="Inter Medium" pitchFamily="34" charset="0"/>
                <a:ea typeface="Inter Medium" pitchFamily="34" charset="-122"/>
                <a:cs typeface="Inter Medium" pitchFamily="34" charset="-120"/>
              </a:rPr>
              <a:t>Integrated systems including eSchool, Geographic Information Systems, and electronic journals streamlining administrative processes and improving data management.</a:t>
            </a:r>
            <a:endParaRPr lang="en-US" sz="1200" dirty="0"/>
          </a:p>
        </p:txBody>
      </p:sp>
      <p:pic>
        <p:nvPicPr>
          <p:cNvPr id="12" name="Image 2" descr="preencoded.png"/>
          <p:cNvPicPr>
            <a:picLocks noChangeAspect="1"/>
          </p:cNvPicPr>
          <p:nvPr/>
        </p:nvPicPr>
        <p:blipFill>
          <a:blip r:embed="rId5"/>
          <a:stretch>
            <a:fillRect/>
          </a:stretch>
        </p:blipFill>
        <p:spPr>
          <a:xfrm>
            <a:off x="715685" y="4356259"/>
            <a:ext cx="125135" cy="156448"/>
          </a:xfrm>
          <a:prstGeom prst="rect">
            <a:avLst/>
          </a:prstGeom>
        </p:spPr>
      </p:pic>
      <p:sp>
        <p:nvSpPr>
          <p:cNvPr id="13" name="Shape 8"/>
          <p:cNvSpPr/>
          <p:nvPr/>
        </p:nvSpPr>
        <p:spPr>
          <a:xfrm>
            <a:off x="715685" y="4553664"/>
            <a:ext cx="6446758" cy="15240"/>
          </a:xfrm>
          <a:prstGeom prst="rect">
            <a:avLst/>
          </a:prstGeom>
          <a:solidFill>
            <a:srgbClr val="1C9770"/>
          </a:solidFill>
          <a:ln/>
        </p:spPr>
        <p:txBody>
          <a:bodyPr/>
          <a:lstStyle/>
          <a:p>
            <a:endParaRPr lang="en-US"/>
          </a:p>
        </p:txBody>
      </p:sp>
      <p:sp>
        <p:nvSpPr>
          <p:cNvPr id="14" name="Text 9"/>
          <p:cNvSpPr/>
          <p:nvPr/>
        </p:nvSpPr>
        <p:spPr>
          <a:xfrm>
            <a:off x="715685" y="4646652"/>
            <a:ext cx="1878687" cy="234791"/>
          </a:xfrm>
          <a:prstGeom prst="rect">
            <a:avLst/>
          </a:prstGeom>
          <a:noFill/>
          <a:ln/>
        </p:spPr>
        <p:txBody>
          <a:bodyPr wrap="none" lIns="0" tIns="0" rIns="0" bIns="0" rtlCol="0" anchor="t"/>
          <a:lstStyle/>
          <a:p>
            <a:pPr marL="0" indent="0" algn="l">
              <a:lnSpc>
                <a:spcPts val="1800"/>
              </a:lnSpc>
              <a:buNone/>
            </a:pPr>
            <a:r>
              <a:rPr lang="en-US" sz="1450" dirty="0">
                <a:solidFill>
                  <a:srgbClr val="464646"/>
                </a:solidFill>
                <a:latin typeface="DM Sans Semi Bold" pitchFamily="34" charset="0"/>
                <a:ea typeface="DM Sans Semi Bold" pitchFamily="34" charset="-122"/>
                <a:cs typeface="DM Sans Semi Bold" pitchFamily="34" charset="-120"/>
              </a:rPr>
              <a:t>Resource Centers</a:t>
            </a:r>
            <a:endParaRPr lang="en-US" sz="1450" dirty="0"/>
          </a:p>
        </p:txBody>
      </p:sp>
      <p:sp>
        <p:nvSpPr>
          <p:cNvPr id="15" name="Text 10"/>
          <p:cNvSpPr/>
          <p:nvPr/>
        </p:nvSpPr>
        <p:spPr>
          <a:xfrm>
            <a:off x="715685" y="5006578"/>
            <a:ext cx="6446758" cy="400764"/>
          </a:xfrm>
          <a:prstGeom prst="rect">
            <a:avLst/>
          </a:prstGeom>
          <a:noFill/>
          <a:ln/>
        </p:spPr>
        <p:txBody>
          <a:bodyPr wrap="square" lIns="0" tIns="0" rIns="0" bIns="0" rtlCol="0" anchor="t"/>
          <a:lstStyle/>
          <a:p>
            <a:pPr marL="0" indent="0" algn="l">
              <a:lnSpc>
                <a:spcPts val="1550"/>
              </a:lnSpc>
              <a:buNone/>
            </a:pPr>
            <a:r>
              <a:rPr lang="en-US" sz="1200" dirty="0">
                <a:solidFill>
                  <a:srgbClr val="464646"/>
                </a:solidFill>
                <a:latin typeface="Inter Medium" pitchFamily="34" charset="0"/>
                <a:ea typeface="Inter Medium" pitchFamily="34" charset="-122"/>
                <a:cs typeface="Inter Medium" pitchFamily="34" charset="-120"/>
              </a:rPr>
              <a:t>Regional hubs providing specialized support, professional development, and resource sharing to enhance educational capacity across all districts.</a:t>
            </a:r>
            <a:endParaRPr lang="en-US" sz="1200" dirty="0"/>
          </a:p>
        </p:txBody>
      </p:sp>
      <p:pic>
        <p:nvPicPr>
          <p:cNvPr id="16" name="Image 3" descr="preencoded.png"/>
          <p:cNvPicPr>
            <a:picLocks noChangeAspect="1"/>
          </p:cNvPicPr>
          <p:nvPr/>
        </p:nvPicPr>
        <p:blipFill>
          <a:blip r:embed="rId6"/>
          <a:stretch>
            <a:fillRect/>
          </a:stretch>
        </p:blipFill>
        <p:spPr>
          <a:xfrm>
            <a:off x="715685" y="5626298"/>
            <a:ext cx="125135" cy="156448"/>
          </a:xfrm>
          <a:prstGeom prst="rect">
            <a:avLst/>
          </a:prstGeom>
        </p:spPr>
      </p:pic>
      <p:sp>
        <p:nvSpPr>
          <p:cNvPr id="17" name="Shape 11"/>
          <p:cNvSpPr/>
          <p:nvPr/>
        </p:nvSpPr>
        <p:spPr>
          <a:xfrm>
            <a:off x="715685" y="5823704"/>
            <a:ext cx="6446758" cy="15240"/>
          </a:xfrm>
          <a:prstGeom prst="rect">
            <a:avLst/>
          </a:prstGeom>
          <a:solidFill>
            <a:srgbClr val="1C9770"/>
          </a:solidFill>
          <a:ln/>
        </p:spPr>
        <p:txBody>
          <a:bodyPr/>
          <a:lstStyle/>
          <a:p>
            <a:endParaRPr lang="en-US"/>
          </a:p>
        </p:txBody>
      </p:sp>
      <p:sp>
        <p:nvSpPr>
          <p:cNvPr id="18" name="Text 12"/>
          <p:cNvSpPr/>
          <p:nvPr/>
        </p:nvSpPr>
        <p:spPr>
          <a:xfrm>
            <a:off x="715685" y="5916692"/>
            <a:ext cx="2277428" cy="234791"/>
          </a:xfrm>
          <a:prstGeom prst="rect">
            <a:avLst/>
          </a:prstGeom>
          <a:noFill/>
          <a:ln/>
        </p:spPr>
        <p:txBody>
          <a:bodyPr wrap="none" lIns="0" tIns="0" rIns="0" bIns="0" rtlCol="0" anchor="t"/>
          <a:lstStyle/>
          <a:p>
            <a:pPr marL="0" indent="0" algn="l">
              <a:lnSpc>
                <a:spcPts val="1800"/>
              </a:lnSpc>
              <a:buNone/>
            </a:pPr>
            <a:r>
              <a:rPr lang="en-US" sz="1450" dirty="0">
                <a:solidFill>
                  <a:srgbClr val="464646"/>
                </a:solidFill>
                <a:latin typeface="DM Sans Semi Bold" pitchFamily="34" charset="0"/>
                <a:ea typeface="DM Sans Semi Bold" pitchFamily="34" charset="-122"/>
                <a:cs typeface="DM Sans Semi Bold" pitchFamily="34" charset="-120"/>
              </a:rPr>
              <a:t>Authorization Framework</a:t>
            </a:r>
            <a:endParaRPr lang="en-US" sz="1450" dirty="0"/>
          </a:p>
        </p:txBody>
      </p:sp>
      <p:sp>
        <p:nvSpPr>
          <p:cNvPr id="19" name="Text 13"/>
          <p:cNvSpPr/>
          <p:nvPr/>
        </p:nvSpPr>
        <p:spPr>
          <a:xfrm>
            <a:off x="715685" y="6276618"/>
            <a:ext cx="6446758" cy="400764"/>
          </a:xfrm>
          <a:prstGeom prst="rect">
            <a:avLst/>
          </a:prstGeom>
          <a:noFill/>
          <a:ln/>
        </p:spPr>
        <p:txBody>
          <a:bodyPr wrap="square" lIns="0" tIns="0" rIns="0" bIns="0" rtlCol="0" anchor="t"/>
          <a:lstStyle/>
          <a:p>
            <a:pPr marL="0" indent="0" algn="l">
              <a:lnSpc>
                <a:spcPts val="1550"/>
              </a:lnSpc>
              <a:buNone/>
            </a:pPr>
            <a:r>
              <a:rPr lang="en-US" sz="1200" dirty="0">
                <a:solidFill>
                  <a:srgbClr val="464646"/>
                </a:solidFill>
                <a:latin typeface="Inter Medium" pitchFamily="34" charset="0"/>
                <a:ea typeface="Inter Medium" pitchFamily="34" charset="-122"/>
                <a:cs typeface="Inter Medium" pitchFamily="34" charset="-120"/>
              </a:rPr>
              <a:t>Quality assurance mechanisms ensuring educational institutions meet established standards while maintaining accountability and continuous improvement.</a:t>
            </a:r>
            <a:endParaRPr lang="en-US" sz="1200" dirty="0"/>
          </a:p>
        </p:txBody>
      </p:sp>
      <p:pic>
        <p:nvPicPr>
          <p:cNvPr id="20" name="Image 4" descr="preencoded.png"/>
          <p:cNvPicPr>
            <a:picLocks noChangeAspect="1"/>
          </p:cNvPicPr>
          <p:nvPr/>
        </p:nvPicPr>
        <p:blipFill>
          <a:blip r:embed="rId7"/>
          <a:stretch>
            <a:fillRect/>
          </a:stretch>
        </p:blipFill>
        <p:spPr>
          <a:xfrm>
            <a:off x="7475577" y="1816179"/>
            <a:ext cx="4512707" cy="4512707"/>
          </a:xfrm>
          <a:prstGeom prst="rect">
            <a:avLst/>
          </a:prstGeom>
        </p:spPr>
      </p:pic>
      <p:sp>
        <p:nvSpPr>
          <p:cNvPr id="21" name="Text 14"/>
          <p:cNvSpPr/>
          <p:nvPr/>
        </p:nvSpPr>
        <p:spPr>
          <a:xfrm>
            <a:off x="7663339" y="6469737"/>
            <a:ext cx="6258997" cy="400764"/>
          </a:xfrm>
          <a:prstGeom prst="rect">
            <a:avLst/>
          </a:prstGeom>
          <a:noFill/>
          <a:ln/>
        </p:spPr>
        <p:txBody>
          <a:bodyPr wrap="square" lIns="0" tIns="0" rIns="0" bIns="0" rtlCol="0" anchor="t"/>
          <a:lstStyle/>
          <a:p>
            <a:pPr marL="0" indent="0" algn="l">
              <a:lnSpc>
                <a:spcPts val="1550"/>
              </a:lnSpc>
              <a:buNone/>
            </a:pPr>
            <a:r>
              <a:rPr lang="en-US" sz="950" b="1" dirty="0">
                <a:solidFill>
                  <a:srgbClr val="1C9770"/>
                </a:solidFill>
                <a:latin typeface="Inter Medium" pitchFamily="34" charset="0"/>
                <a:ea typeface="Inter Medium" pitchFamily="34" charset="-122"/>
                <a:cs typeface="Inter Medium" pitchFamily="34" charset="-120"/>
              </a:rPr>
              <a:t>School Autonomy</a:t>
            </a:r>
            <a:r>
              <a:rPr lang="en-US" sz="950" dirty="0">
                <a:solidFill>
                  <a:srgbClr val="464646"/>
                </a:solidFill>
                <a:latin typeface="Inter Medium" pitchFamily="34" charset="0"/>
                <a:ea typeface="Inter Medium" pitchFamily="34" charset="-122"/>
                <a:cs typeface="Inter Medium" pitchFamily="34" charset="-120"/>
              </a:rPr>
              <a:t> empowers local educational leaders to make decisions that best serve their communities while maintaining system-wide quality standards.</a:t>
            </a:r>
            <a:endParaRPr lang="en-US" sz="950" dirty="0"/>
          </a:p>
        </p:txBody>
      </p:sp>
      <p:sp>
        <p:nvSpPr>
          <p:cNvPr id="22" name="Shape 15"/>
          <p:cNvSpPr/>
          <p:nvPr/>
        </p:nvSpPr>
        <p:spPr>
          <a:xfrm>
            <a:off x="7475577" y="6469737"/>
            <a:ext cx="15240" cy="400764"/>
          </a:xfrm>
          <a:prstGeom prst="rect">
            <a:avLst/>
          </a:prstGeom>
          <a:solidFill>
            <a:srgbClr val="1C9770"/>
          </a:solidFill>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559123"/>
            <a:ext cx="7556421" cy="1240393"/>
          </a:xfrm>
          <a:prstGeom prst="rect">
            <a:avLst/>
          </a:prstGeom>
          <a:noFill/>
          <a:ln/>
        </p:spPr>
        <p:txBody>
          <a:bodyPr wrap="none" lIns="0" tIns="0" rIns="0" bIns="0" rtlCol="0" anchor="t"/>
          <a:lstStyle/>
          <a:p>
            <a:pPr marL="0" indent="0" algn="l">
              <a:lnSpc>
                <a:spcPts val="9750"/>
              </a:lnSpc>
              <a:buNone/>
            </a:pPr>
            <a:r>
              <a:rPr lang="en-US" sz="7800" dirty="0">
                <a:solidFill>
                  <a:srgbClr val="030303"/>
                </a:solidFill>
                <a:latin typeface="DM Sans Semi Bold" pitchFamily="34" charset="0"/>
                <a:ea typeface="DM Sans Semi Bold" pitchFamily="34" charset="-122"/>
                <a:cs typeface="DM Sans Semi Bold" pitchFamily="34" charset="-120"/>
              </a:rPr>
              <a:t>Thank you</a:t>
            </a:r>
            <a:endParaRPr lang="en-US" sz="7800" dirty="0"/>
          </a:p>
        </p:txBody>
      </p:sp>
      <p:sp>
        <p:nvSpPr>
          <p:cNvPr id="4" name="Text 1"/>
          <p:cNvSpPr/>
          <p:nvPr/>
        </p:nvSpPr>
        <p:spPr>
          <a:xfrm>
            <a:off x="2485430" y="4125873"/>
            <a:ext cx="4508897" cy="496133"/>
          </a:xfrm>
          <a:prstGeom prst="rect">
            <a:avLst/>
          </a:prstGeom>
          <a:noFill/>
          <a:ln/>
        </p:spPr>
        <p:txBody>
          <a:bodyPr wrap="none" lIns="0" tIns="0" rIns="0" bIns="0" rtlCol="0" anchor="t"/>
          <a:lstStyle/>
          <a:p>
            <a:pPr marL="0" indent="0" algn="l">
              <a:lnSpc>
                <a:spcPts val="3900"/>
              </a:lnSpc>
              <a:buNone/>
            </a:pPr>
            <a:r>
              <a:rPr lang="en-US" sz="3100" dirty="0">
                <a:solidFill>
                  <a:srgbClr val="030303"/>
                </a:solidFill>
                <a:latin typeface="DM Sans Semi Bold" pitchFamily="34" charset="0"/>
                <a:ea typeface="DM Sans Semi Bold" pitchFamily="34" charset="-122"/>
                <a:cs typeface="DM Sans Semi Bold" pitchFamily="34" charset="-120"/>
              </a:rPr>
              <a:t>Questions &amp; Discussion</a:t>
            </a:r>
            <a:endParaRPr lang="en-US" sz="3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786</Words>
  <Application>Microsoft Office PowerPoint</Application>
  <PresentationFormat>Custom</PresentationFormat>
  <Paragraphs>62</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Calibri</vt:lpstr>
      <vt:lpstr>DM Sans Semi Bold</vt:lpstr>
      <vt:lpstr>Aptos</vt:lpstr>
      <vt:lpstr>Arial</vt:lpstr>
      <vt:lpstr>Inter Medium</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Lali Kalandadze</cp:lastModifiedBy>
  <cp:revision>4</cp:revision>
  <dcterms:created xsi:type="dcterms:W3CDTF">2025-09-23T07:15:55Z</dcterms:created>
  <dcterms:modified xsi:type="dcterms:W3CDTF">2025-09-24T05:46:39Z</dcterms:modified>
</cp:coreProperties>
</file>