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5" r:id="rId1"/>
  </p:sldMasterIdLst>
  <p:notesMasterIdLst>
    <p:notesMasterId r:id="rId7"/>
  </p:notesMasterIdLst>
  <p:sldIdLst>
    <p:sldId id="426" r:id="rId2"/>
    <p:sldId id="427" r:id="rId3"/>
    <p:sldId id="402" r:id="rId4"/>
    <p:sldId id="428" r:id="rId5"/>
    <p:sldId id="421" r:id="rId6"/>
  </p:sldIdLst>
  <p:sldSz cx="12192000" cy="6858000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84" userDrawn="1">
          <p15:clr>
            <a:srgbClr val="A4A3A4"/>
          </p15:clr>
        </p15:guide>
        <p15:guide id="2" pos="52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Nino Iakobishvili" initials="NI" lastIdx="5" clrIdx="0">
    <p:extLst>
      <p:ext uri="{19B8F6BF-5375-455C-9EA6-DF929625EA0E}">
        <p15:presenceInfo xmlns:p15="http://schemas.microsoft.com/office/powerpoint/2012/main" userId="S-1-5-21-673555801-1310992144-825753575-85470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051E84"/>
    <a:srgbClr val="051F85"/>
    <a:srgbClr val="0CB7FD"/>
    <a:srgbClr val="C59C1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223" autoAdjust="0"/>
    <p:restoredTop sz="91088" autoAdjust="0"/>
  </p:normalViewPr>
  <p:slideViewPr>
    <p:cSldViewPr snapToGrid="0">
      <p:cViewPr varScale="1">
        <p:scale>
          <a:sx n="105" d="100"/>
          <a:sy n="105" d="100"/>
        </p:scale>
        <p:origin x="648" y="114"/>
      </p:cViewPr>
      <p:guideLst>
        <p:guide orient="horz" pos="2184"/>
        <p:guide pos="52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102" d="100"/>
          <a:sy n="102" d="100"/>
        </p:scale>
        <p:origin x="4096" y="19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>
                <a:latin typeface="Sylfaen" panose="010A0502050306030303" pitchFamily="18" charset="0"/>
              </a:defRPr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>
                <a:latin typeface="Sylfaen" panose="010A0502050306030303" pitchFamily="18" charset="0"/>
              </a:defRPr>
            </a:lvl1pPr>
          </a:lstStyle>
          <a:p>
            <a:fld id="{B5F923FC-8543-4026-A69D-44D4E8C195BD}" type="datetimeFigureOut">
              <a:rPr lang="en-US" smtClean="0"/>
              <a:pPr/>
              <a:t>27/01/2021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7550" y="1162050"/>
            <a:ext cx="55753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>
                <a:latin typeface="Sylfaen" panose="010A0502050306030303" pitchFamily="18" charset="0"/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>
                <a:latin typeface="Sylfaen" panose="010A0502050306030303" pitchFamily="18" charset="0"/>
              </a:defRPr>
            </a:lvl1pPr>
          </a:lstStyle>
          <a:p>
            <a:fld id="{472749C9-883B-4A1F-9387-84FABBDFB42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78505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Sylfaen" panose="010A0502050306030303" pitchFamily="18" charset="0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Sylfaen" panose="010A0502050306030303" pitchFamily="18" charset="0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Sylfaen" panose="010A0502050306030303" pitchFamily="18" charset="0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Sylfaen" panose="010A0502050306030303" pitchFamily="18" charset="0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Sylfaen" panose="010A0502050306030303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F82FC-AD8F-49E7-92DC-E6641A547278}" type="datetimeFigureOut">
              <a:rPr lang="en-US" smtClean="0"/>
              <a:t>27/01/2021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82324-29C5-418C-8592-9FFA481463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08879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F82FC-AD8F-49E7-92DC-E6641A547278}" type="datetimeFigureOut">
              <a:rPr lang="en-US" smtClean="0"/>
              <a:t>27/01/2021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82324-29C5-418C-8592-9FFA481463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53311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F82FC-AD8F-49E7-92DC-E6641A547278}" type="datetimeFigureOut">
              <a:rPr lang="en-US" smtClean="0"/>
              <a:t>27/01/2021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82324-29C5-418C-8592-9FFA481463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9430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F82FC-AD8F-49E7-92DC-E6641A547278}" type="datetimeFigureOut">
              <a:rPr lang="en-US" smtClean="0"/>
              <a:t>27/01/2021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82324-29C5-418C-8592-9FFA481463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16991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F82FC-AD8F-49E7-92DC-E6641A547278}" type="datetimeFigureOut">
              <a:rPr lang="en-US" smtClean="0"/>
              <a:t>27/01/2021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82324-29C5-418C-8592-9FFA481463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14477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F82FC-AD8F-49E7-92DC-E6641A547278}" type="datetimeFigureOut">
              <a:rPr lang="en-US" smtClean="0"/>
              <a:t>27/01/2021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82324-29C5-418C-8592-9FFA481463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18441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F82FC-AD8F-49E7-92DC-E6641A547278}" type="datetimeFigureOut">
              <a:rPr lang="en-US" smtClean="0"/>
              <a:t>27/01/2021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82324-29C5-418C-8592-9FFA481463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20951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F82FC-AD8F-49E7-92DC-E6641A547278}" type="datetimeFigureOut">
              <a:rPr lang="en-US" smtClean="0"/>
              <a:t>27/01/2021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82324-29C5-418C-8592-9FFA481463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1479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F82FC-AD8F-49E7-92DC-E6641A547278}" type="datetimeFigureOut">
              <a:rPr lang="en-US" smtClean="0"/>
              <a:t>27/01/2021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82324-29C5-418C-8592-9FFA481463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8684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F82FC-AD8F-49E7-92DC-E6641A547278}" type="datetimeFigureOut">
              <a:rPr lang="en-US" smtClean="0"/>
              <a:t>27/01/2021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82324-29C5-418C-8592-9FFA481463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1602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2F82FC-AD8F-49E7-92DC-E6641A547278}" type="datetimeFigureOut">
              <a:rPr lang="en-US" smtClean="0"/>
              <a:t>27/01/2021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82324-29C5-418C-8592-9FFA481463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48508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Sylfaen" panose="010A0502050306030303" pitchFamily="18" charset="0"/>
              </a:defRPr>
            </a:lvl1pPr>
          </a:lstStyle>
          <a:p>
            <a:fld id="{5C2F82FC-AD8F-49E7-92DC-E6641A547278}" type="datetimeFigureOut">
              <a:rPr lang="en-US" smtClean="0"/>
              <a:pPr/>
              <a:t>27/01/2021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Sylfaen" panose="010A0502050306030303" pitchFamily="18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Sylfaen" panose="010A0502050306030303" pitchFamily="18" charset="0"/>
              </a:defRPr>
            </a:lvl1pPr>
          </a:lstStyle>
          <a:p>
            <a:fld id="{83682324-29C5-418C-8592-9FFA48146366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3431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6" r:id="rId1"/>
    <p:sldLayoutId id="2147483797" r:id="rId2"/>
    <p:sldLayoutId id="2147483798" r:id="rId3"/>
    <p:sldLayoutId id="2147483799" r:id="rId4"/>
    <p:sldLayoutId id="2147483800" r:id="rId5"/>
    <p:sldLayoutId id="2147483801" r:id="rId6"/>
    <p:sldLayoutId id="2147483802" r:id="rId7"/>
    <p:sldLayoutId id="2147483803" r:id="rId8"/>
    <p:sldLayoutId id="2147483804" r:id="rId9"/>
    <p:sldLayoutId id="2147483805" r:id="rId10"/>
    <p:sldLayoutId id="214748380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Sylfaen" panose="010A0502050306030303" pitchFamily="18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Sylfaen" panose="010A0502050306030303" pitchFamily="18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Sylfaen" panose="010A0502050306030303" pitchFamily="18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ylfaen" panose="010A0502050306030303" pitchFamily="18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ylfaen" panose="010A0502050306030303" pitchFamily="18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81200" y="1371600"/>
            <a:ext cx="8229600" cy="3733800"/>
          </a:xfrm>
        </p:spPr>
        <p:txBody>
          <a:bodyPr>
            <a:normAutofit/>
          </a:bodyPr>
          <a:lstStyle/>
          <a:p>
            <a:pPr algn="ctr"/>
            <a:r>
              <a:rPr lang="ka-GE" sz="3200" b="1" dirty="0"/>
              <a:t>მასწავლებელის პროფესიულ განვითარებასთან დაკავშირებული პრობლემები და მათი</a:t>
            </a:r>
            <a:br>
              <a:rPr lang="ka-GE" sz="3200" b="1" dirty="0"/>
            </a:br>
            <a:r>
              <a:rPr lang="ka-GE" sz="3200" b="1" dirty="0"/>
              <a:t> გადაჭრის გზები</a:t>
            </a:r>
            <a:br>
              <a:rPr lang="ka-GE" sz="3600" b="1" dirty="0"/>
            </a:br>
            <a:br>
              <a:rPr lang="ka-GE" sz="3600" b="1" dirty="0"/>
            </a:br>
            <a:r>
              <a:rPr lang="ka-GE" sz="3600" b="1" dirty="0"/>
              <a:t>                          </a:t>
            </a:r>
            <a:r>
              <a:rPr lang="ka-GE" sz="2000" b="1" dirty="0"/>
              <a:t>ბერიკა შუკაკიძე </a:t>
            </a:r>
            <a:br>
              <a:rPr lang="ka-GE" sz="2000" b="1" dirty="0"/>
            </a:br>
            <a:br>
              <a:rPr lang="ka-GE" sz="2000" b="1" dirty="0"/>
            </a:br>
            <a:r>
              <a:rPr lang="ka-GE" sz="2000" b="1" dirty="0"/>
              <a:t>                                                  თბილისი,2021</a:t>
            </a:r>
            <a:endParaRPr lang="en-US" sz="3600" b="1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62776"/>
            <a:ext cx="1429195" cy="11603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994147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82880" y="0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ka-GE" sz="2800" b="1" dirty="0"/>
              <a:t>ზოგადი სტატისიკა</a:t>
            </a:r>
            <a:r>
              <a:rPr lang="ka-GE" sz="3200" b="1" dirty="0"/>
              <a:t> 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2875" y="1242942"/>
            <a:ext cx="10930509" cy="5615058"/>
          </a:xfrm>
        </p:spPr>
        <p:txBody>
          <a:bodyPr>
            <a:normAutofit fontScale="92500" lnSpcReduction="20000"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en-US" sz="2400" b="1" dirty="0"/>
              <a:t> I - </a:t>
            </a:r>
            <a:r>
              <a:rPr lang="ka-GE" sz="2400" b="1" dirty="0"/>
              <a:t>სკოლების რაოდენობა: 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ka-GE" sz="2400" dirty="0"/>
              <a:t>საჯარო - 2, 083; კერძო - 233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sz="2400" b="1" dirty="0"/>
              <a:t>II - </a:t>
            </a:r>
            <a:r>
              <a:rPr lang="ka-GE" sz="2400" b="1" dirty="0"/>
              <a:t>მასწავლებლების რაოდენობა:</a:t>
            </a:r>
            <a:endParaRPr lang="en-US" sz="2400" b="1" dirty="0"/>
          </a:p>
          <a:p>
            <a:pPr marL="0" indent="0">
              <a:lnSpc>
                <a:spcPct val="150000"/>
              </a:lnSpc>
              <a:buNone/>
            </a:pPr>
            <a:r>
              <a:rPr lang="ka-GE" sz="2400" dirty="0"/>
              <a:t>საჯარო - 52, 119; კერძო - 7, 657</a:t>
            </a:r>
            <a:endParaRPr lang="en-US" sz="2400" dirty="0"/>
          </a:p>
          <a:p>
            <a:pPr marL="0" indent="0">
              <a:lnSpc>
                <a:spcPct val="150000"/>
              </a:lnSpc>
              <a:buNone/>
            </a:pPr>
            <a:r>
              <a:rPr lang="en-US" sz="2400" b="1" dirty="0"/>
              <a:t>III - </a:t>
            </a:r>
            <a:r>
              <a:rPr lang="ka-GE" sz="2400" b="1" dirty="0"/>
              <a:t>სტატუსის მიხედვით განაწილება: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ka-GE" sz="2400" b="1" dirty="0"/>
              <a:t>უფროსი:</a:t>
            </a:r>
            <a:r>
              <a:rPr lang="ka-GE" sz="2400" dirty="0"/>
              <a:t> </a:t>
            </a:r>
            <a:r>
              <a:rPr lang="en-US" sz="2400" dirty="0"/>
              <a:t>31,863 </a:t>
            </a:r>
            <a:r>
              <a:rPr lang="ka-GE" sz="2400" dirty="0"/>
              <a:t>საჯარო/3,728 კერძო;  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ka-GE" sz="2400" b="1" dirty="0"/>
              <a:t>წამყვანი</a:t>
            </a:r>
            <a:r>
              <a:rPr lang="ka-GE" sz="2400" dirty="0"/>
              <a:t>: 7,596 საჯარო/445კერძო; 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ka-GE" sz="2400" b="1" dirty="0"/>
              <a:t>მენტორი:</a:t>
            </a:r>
            <a:r>
              <a:rPr lang="ka-GE" sz="2400" dirty="0"/>
              <a:t> 264 საჯარო/20 კერძო;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ka-GE" sz="2400" dirty="0"/>
              <a:t> </a:t>
            </a:r>
            <a:r>
              <a:rPr lang="ka-GE" sz="2400" b="1" dirty="0"/>
              <a:t>მაძიებელი:</a:t>
            </a:r>
            <a:r>
              <a:rPr lang="ka-GE" sz="2400" dirty="0"/>
              <a:t> 2016;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ka-GE" sz="2400" dirty="0"/>
              <a:t> </a:t>
            </a:r>
            <a:r>
              <a:rPr lang="ka-GE" sz="2400" b="1" dirty="0"/>
              <a:t>უსტატუსო:</a:t>
            </a:r>
            <a:r>
              <a:rPr lang="ka-GE" sz="2400" dirty="0"/>
              <a:t> 2,713 საჯარო/1,381კერძო. </a:t>
            </a: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2875" y="82620"/>
            <a:ext cx="1429195" cy="11603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091374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82880" y="0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ka-GE" sz="2800" b="1" dirty="0"/>
              <a:t>ძირითადი გამოწვევები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171575"/>
            <a:ext cx="11315700" cy="5514975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endParaRPr lang="ka-GE" b="1" dirty="0"/>
          </a:p>
          <a:p>
            <a:pPr marL="0" indent="0">
              <a:buNone/>
            </a:pPr>
            <a:r>
              <a:rPr lang="en-US" b="1" dirty="0"/>
              <a:t>I - </a:t>
            </a:r>
            <a:r>
              <a:rPr lang="ka-GE" b="1" dirty="0"/>
              <a:t>მიდგომები </a:t>
            </a:r>
            <a:r>
              <a:rPr lang="ka-GE" dirty="0"/>
              <a:t>- ნდობა, თანამშრომლობითი კულტურა, 	  						ორგანიზაციის ერთგულება </a:t>
            </a:r>
          </a:p>
          <a:p>
            <a:pPr marL="0" indent="0">
              <a:buNone/>
            </a:pPr>
            <a:endParaRPr lang="ka-GE" b="1" u="sng" dirty="0"/>
          </a:p>
          <a:p>
            <a:pPr marL="0" indent="0">
              <a:buNone/>
            </a:pPr>
            <a:r>
              <a:rPr lang="ka-GE" b="1" u="sng" dirty="0"/>
              <a:t>სწავლების მოძველებული მეთოდი - თანამედროვე მოსწავლის მოთხოვნები  </a:t>
            </a:r>
          </a:p>
          <a:p>
            <a:pPr marL="0" indent="0">
              <a:buNone/>
            </a:pPr>
            <a:endParaRPr lang="ka-GE" dirty="0"/>
          </a:p>
          <a:p>
            <a:pPr marL="0" indent="0">
              <a:buNone/>
            </a:pPr>
            <a:r>
              <a:rPr lang="en-US" b="1" dirty="0"/>
              <a:t>II - </a:t>
            </a:r>
            <a:r>
              <a:rPr lang="ka-GE" b="1" dirty="0"/>
              <a:t>კვალიფიკაცია </a:t>
            </a:r>
            <a:r>
              <a:rPr lang="ka-GE" dirty="0"/>
              <a:t>- საგანობრივი, დიდაქტიკა </a:t>
            </a:r>
          </a:p>
          <a:p>
            <a:pPr marL="0" indent="0">
              <a:buNone/>
            </a:pPr>
            <a:endParaRPr lang="ka-GE" dirty="0"/>
          </a:p>
          <a:p>
            <a:pPr marL="0" indent="0">
              <a:buNone/>
            </a:pPr>
            <a:r>
              <a:rPr lang="en-US" b="1" dirty="0"/>
              <a:t>III -</a:t>
            </a:r>
            <a:r>
              <a:rPr lang="ka-GE" b="1" dirty="0"/>
              <a:t> დეცენტრალიზაცია - </a:t>
            </a:r>
            <a:r>
              <a:rPr lang="ka-GE" dirty="0"/>
              <a:t>ადგილზე (სკოლის და რესურსცენტრის დონეზე) 						მხარდაჭერის სისტემა</a:t>
            </a:r>
          </a:p>
          <a:p>
            <a:pPr marL="0" indent="0">
              <a:buNone/>
            </a:pPr>
            <a:r>
              <a:rPr lang="ka-GE" dirty="0"/>
              <a:t> </a:t>
            </a:r>
          </a:p>
          <a:p>
            <a:pPr marL="0" indent="0">
              <a:buNone/>
            </a:pPr>
            <a:r>
              <a:rPr lang="en-US" b="1" dirty="0"/>
              <a:t>IV - </a:t>
            </a:r>
            <a:r>
              <a:rPr lang="ka-GE" b="1" dirty="0"/>
              <a:t>პროფესიის სოციალურ-ეკონომიკური სტატუსი </a:t>
            </a:r>
          </a:p>
          <a:p>
            <a:pPr marL="0" indent="0">
              <a:buNone/>
            </a:pPr>
            <a:endParaRPr lang="ka-GE" b="1" dirty="0"/>
          </a:p>
          <a:p>
            <a:pPr marL="0" indent="0">
              <a:buNone/>
            </a:pPr>
            <a:r>
              <a:rPr lang="en-US" b="1" dirty="0"/>
              <a:t>V - </a:t>
            </a:r>
            <a:r>
              <a:rPr lang="ka-GE" b="1" dirty="0"/>
              <a:t>მასწავლებლის მომზადების აკადემიური პროგრამები</a:t>
            </a:r>
          </a:p>
          <a:p>
            <a:pPr marL="0" indent="0">
              <a:buNone/>
            </a:pPr>
            <a:endParaRPr lang="ka-GE" b="1" dirty="0"/>
          </a:p>
          <a:p>
            <a:pPr marL="0" indent="0">
              <a:buNone/>
            </a:pPr>
            <a:r>
              <a:rPr lang="en-US" b="1" dirty="0"/>
              <a:t>VI - </a:t>
            </a:r>
            <a:r>
              <a:rPr lang="ka-GE" b="1" dirty="0"/>
              <a:t>საგნების/საგნობრივი ჯგუფების მიხედვით პროფესიული   კავშირები </a:t>
            </a:r>
            <a:endParaRPr lang="en-US" b="1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2875" y="82620"/>
            <a:ext cx="1429195" cy="11603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714110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82880" y="0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ka-GE" sz="2800" b="1" dirty="0"/>
              <a:t>გამოწვევების მოგვარების გზები</a:t>
            </a:r>
            <a:endParaRPr lang="en-US" sz="2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2875" y="1325563"/>
            <a:ext cx="10930509" cy="5532437"/>
          </a:xfrm>
        </p:spPr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en-US" sz="2400" b="1" dirty="0"/>
              <a:t>I - </a:t>
            </a:r>
            <a:r>
              <a:rPr lang="ka-GE" sz="2400" b="1" dirty="0"/>
              <a:t>მიდგომა - </a:t>
            </a:r>
            <a:r>
              <a:rPr lang="ka-GE" sz="2400" dirty="0"/>
              <a:t>სისტემის ყველა საფეხურზე ნდობაზე დაფუძნებული მიდგომების დამკვიდრება</a:t>
            </a:r>
            <a:endParaRPr lang="en-US" sz="2400" dirty="0"/>
          </a:p>
          <a:p>
            <a:pPr marL="0" indent="0">
              <a:lnSpc>
                <a:spcPct val="150000"/>
              </a:lnSpc>
              <a:buNone/>
            </a:pPr>
            <a:r>
              <a:rPr lang="en-US" sz="2400" b="1" dirty="0"/>
              <a:t>II –</a:t>
            </a:r>
            <a:r>
              <a:rPr lang="ka-GE" sz="2400" b="1" dirty="0"/>
              <a:t> სწავლა -სწავლება- </a:t>
            </a:r>
            <a:r>
              <a:rPr lang="en-US" sz="2400" b="1" dirty="0"/>
              <a:t> </a:t>
            </a:r>
            <a:r>
              <a:rPr lang="ka-GE" sz="2400" dirty="0"/>
              <a:t>საგნების ინტეგრირება, </a:t>
            </a:r>
            <a:r>
              <a:rPr lang="en-US" sz="2400" dirty="0"/>
              <a:t>PBL, </a:t>
            </a:r>
            <a:r>
              <a:rPr lang="ka-GE" sz="2400" dirty="0"/>
              <a:t>სწავლა კვლევით, სწავლა აღმოჩენით. კლასების/საფეხურის ინტეგრირება</a:t>
            </a:r>
            <a:endParaRPr lang="en-US" sz="2400" dirty="0"/>
          </a:p>
          <a:p>
            <a:pPr marL="0" indent="0">
              <a:lnSpc>
                <a:spcPct val="150000"/>
              </a:lnSpc>
              <a:buNone/>
            </a:pPr>
            <a:r>
              <a:rPr lang="en-US" sz="2400" b="1" dirty="0"/>
              <a:t>III –</a:t>
            </a:r>
            <a:r>
              <a:rPr lang="ka-GE" sz="2400" b="1" dirty="0"/>
              <a:t> დეცენტრალიზაცია - </a:t>
            </a:r>
            <a:r>
              <a:rPr lang="ka-GE" sz="2400" dirty="0"/>
              <a:t>სკოლის დონეზე პროფ. განვითარება</a:t>
            </a:r>
            <a:endParaRPr lang="en-US" sz="2400" dirty="0"/>
          </a:p>
          <a:p>
            <a:pPr marL="0" indent="0">
              <a:lnSpc>
                <a:spcPct val="150000"/>
              </a:lnSpc>
              <a:buNone/>
            </a:pPr>
            <a:r>
              <a:rPr lang="en-US" sz="2400" b="1" dirty="0"/>
              <a:t>IV-</a:t>
            </a:r>
            <a:r>
              <a:rPr lang="ka-GE" sz="2400" b="1" dirty="0"/>
              <a:t> ადამიანური რესურსი </a:t>
            </a:r>
            <a:r>
              <a:rPr lang="ka-GE" sz="2400" dirty="0"/>
              <a:t>- ახალი კადრების მოზიდვა, მოზადებისა და გადამზადების ახალი პროგრამები</a:t>
            </a:r>
            <a:endParaRPr lang="en-US" sz="2400" dirty="0"/>
          </a:p>
          <a:p>
            <a:pPr marL="0" indent="0">
              <a:lnSpc>
                <a:spcPct val="150000"/>
              </a:lnSpc>
              <a:buNone/>
            </a:pPr>
            <a:r>
              <a:rPr lang="en-US" sz="2400" b="1" dirty="0"/>
              <a:t>V</a:t>
            </a:r>
            <a:r>
              <a:rPr lang="ka-GE" sz="2400" b="1" dirty="0"/>
              <a:t> - პროფესიის პოპულარობის ზრდა</a:t>
            </a:r>
            <a:endParaRPr lang="en-US" sz="2400" b="1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2875" y="82620"/>
            <a:ext cx="1429195" cy="11603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680360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a-GE" dirty="0"/>
          </a:p>
          <a:p>
            <a:endParaRPr lang="ka-GE" dirty="0"/>
          </a:p>
          <a:p>
            <a:endParaRPr lang="ka-GE" dirty="0"/>
          </a:p>
          <a:p>
            <a:pPr marL="0" indent="0" algn="ctr">
              <a:buNone/>
            </a:pPr>
            <a:r>
              <a:rPr lang="ka-GE" b="1" dirty="0"/>
              <a:t>მადლობა ყურადღებისთვის</a:t>
            </a:r>
            <a:endParaRPr lang="en-US" b="1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2875" y="82620"/>
            <a:ext cx="1429195" cy="11603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746632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3224</TotalTime>
  <Words>235</Words>
  <Application>Microsoft Office PowerPoint</Application>
  <PresentationFormat>Widescreen</PresentationFormat>
  <Paragraphs>37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 Light</vt:lpstr>
      <vt:lpstr>Sylfaen</vt:lpstr>
      <vt:lpstr>Office Theme</vt:lpstr>
      <vt:lpstr>მასწავლებელის პროფესიულ განვითარებასთან დაკავშირებული პრობლემები და მათი  გადაჭრის გზები                            ბერიკა შუკაკიძე                                                     თბილისი,2021</vt:lpstr>
      <vt:lpstr>ზოგადი სტატისიკა </vt:lpstr>
      <vt:lpstr>ძირითადი გამოწვევები</vt:lpstr>
      <vt:lpstr>გამოწვევების მოგვარების გზები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Irina Abuladze</dc:creator>
  <cp:lastModifiedBy>Khatia Tsiramua</cp:lastModifiedBy>
  <cp:revision>413</cp:revision>
  <cp:lastPrinted>2019-02-05T13:05:42Z</cp:lastPrinted>
  <dcterms:created xsi:type="dcterms:W3CDTF">2019-01-17T07:23:24Z</dcterms:created>
  <dcterms:modified xsi:type="dcterms:W3CDTF">2021-01-27T08:25:12Z</dcterms:modified>
</cp:coreProperties>
</file>

<file path=docProps/thumbnail.jpeg>
</file>