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79" r:id="rId5"/>
    <p:sldId id="276" r:id="rId6"/>
    <p:sldId id="280" r:id="rId7"/>
    <p:sldId id="277" r:id="rId8"/>
    <p:sldId id="278" r:id="rId9"/>
    <p:sldId id="259" r:id="rId10"/>
    <p:sldId id="291" r:id="rId11"/>
    <p:sldId id="290" r:id="rId12"/>
    <p:sldId id="292" r:id="rId13"/>
    <p:sldId id="261" r:id="rId14"/>
    <p:sldId id="294" r:id="rId15"/>
    <p:sldId id="293" r:id="rId16"/>
    <p:sldId id="262" r:id="rId17"/>
    <p:sldId id="297" r:id="rId18"/>
    <p:sldId id="263" r:id="rId19"/>
    <p:sldId id="264" r:id="rId20"/>
    <p:sldId id="265" r:id="rId21"/>
    <p:sldId id="266" r:id="rId22"/>
    <p:sldId id="298" r:id="rId23"/>
    <p:sldId id="299" r:id="rId24"/>
    <p:sldId id="296" r:id="rId25"/>
    <p:sldId id="267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EA7710-124F-4D82-80BC-8C9D970264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95D6EA-D1A9-4FE7-9DE7-37D4E63BEB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53AD56-B6F1-4091-9B63-57DFCB1C0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FFC390-36EB-4BD0-B43D-E71F106D9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6E049-7FA0-466E-B24F-BDEA392B9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86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94D9A-8C98-4166-A6F6-1BC4A2B59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1E4336-1AA0-4739-9ABB-29FC5A742F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244624-E823-4078-9F45-3B61CEF30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4EEC46-3595-4177-99B2-59C398AB5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65234-645A-4506-9F6C-576C450AE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922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FA6883-AC77-42B8-9879-D3F456C4B1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99AB97-A4B2-413C-B9C1-B4DDAA4447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ABD578-6C1D-442F-8BD7-77AF0206A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68637-47E1-4593-B7AC-B9E97C64F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E01F8A-63D6-46BA-BDEE-E468653DC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638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36CA5-450D-456D-B18F-FA71D182C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9EAAA3-CFB0-4BD7-B1F2-9A2765DA86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51BF7-15A4-4401-8ED6-716607C53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4CEE3D-F6CD-46F5-B1A8-D68917625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84B56C-DE64-4CBB-9EFF-BC05F554F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6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C2307-8F17-4129-970B-D5D35A230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F6B4A1-FEFC-43EF-A4D6-75CC9ADCD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DE215-56AA-400B-8641-CB7ED4800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FC502-5BFD-4C24-89C3-3699B4F2A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E946C-4F0B-4BAC-95EA-8EBE82C0B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16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52AAD-F3C7-40B7-9CA5-1A2F38C88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34F9D2-94A8-4A7D-8782-B388C79FC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4716E7-4BCA-414F-8213-6A95B745A8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110AB1-6161-4367-8A7F-4A5EF47C4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EA59D9-E9E0-4851-9534-C5A2E2E6B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E61352-F14D-4C4F-971F-8B7158F4A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782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91697-4518-47FB-BFC5-041069BE8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974883-7485-4C13-9C0B-1B0D6FC31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AF618F-BBF9-41E7-B635-107F460B2D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8DED54-B943-4200-84DD-4F55286DF8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26D954-BC07-496C-8832-1406C00E67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80272C-5896-4D73-B2D4-0D631FCFD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972DD1D-23FB-4B14-AF08-053AD2705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97CED0-76D6-4D32-90CF-0514699FC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7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0392B-9E44-43B3-AEDE-F745493D3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45DD47-2AF4-45C8-998F-88EB692CE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42F83F-2088-4635-BF2D-17D4BB651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A8660C-94F8-4CAE-A5D9-88B9F9B01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907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048A7D-F10A-4BA4-9F35-E49BBACE8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20FD5-BC28-4A51-958C-EB8F3CC72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EAFDD8-1466-4A60-A1D8-71101F63B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33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222E9-B9D2-4BE7-A5D8-9BAF72E7A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7A742B-32F1-4E8E-9216-1F954735EA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B1ED61-E9B0-442B-8E49-26C702CFE4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09AC6B-36CE-486D-92EA-05AA8FB8B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721754-E857-4A1E-9D64-EC7123141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17B24F-242B-421F-A9E5-E878BBB11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01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DDF6B-81AE-4DBE-957E-C24911C84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CC856F-BA0A-46FA-957F-A7EBA3891C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D699E5-A58A-4746-A0A1-9788B89C51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BA9368-B052-4C26-94DE-1579D5641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9BFFE-20A7-4AC2-B7E7-87652EE8B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763D95-E99C-4215-B48D-56BC95640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508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69BA302-B5DB-498D-BFCC-E8731B61E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DEE82-DC1D-4A80-8607-6E9E3CA9D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20C104-4F92-4A79-8CEF-4FFA544311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586CD-CC3D-410C-9847-6455288B9C5F}" type="datetimeFigureOut">
              <a:rPr lang="en-US" smtClean="0"/>
              <a:t>23/01/2021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AE88A8-0DA9-435D-BBF5-550A529950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F836B7-7F19-4EED-BD5E-CCF581E596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7728AB-92D0-4457-9EBE-058A7E9536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07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mailto:k.eradze@eqe.g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204D2-AA3F-497B-9440-0FE7C34FAC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2742" y="2494818"/>
            <a:ext cx="9144000" cy="2387600"/>
          </a:xfrm>
        </p:spPr>
        <p:txBody>
          <a:bodyPr/>
          <a:lstStyle/>
          <a:p>
            <a:r>
              <a:rPr lang="ka-GE" dirty="0"/>
              <a:t>ზოგადი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E60714-80E6-430F-A848-BF14F0D1CE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5C7A89B-C44C-451C-BAB6-E82FD99A9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972" y="-32829"/>
            <a:ext cx="1210056" cy="1155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3B543FB-72AD-4F02-AFD8-B3C5197839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6360" y="2133870"/>
            <a:ext cx="9144000" cy="349250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77F553E-6FFB-45D5-A162-8939DA160AB1}"/>
              </a:ext>
            </a:extLst>
          </p:cNvPr>
          <p:cNvSpPr txBox="1"/>
          <p:nvPr/>
        </p:nvSpPr>
        <p:spPr>
          <a:xfrm>
            <a:off x="1291639" y="5563511"/>
            <a:ext cx="96087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a-GE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ზოგადი განათლების ხარისხის უზრუნველყოფის სისტემა:</a:t>
            </a:r>
          </a:p>
          <a:p>
            <a:pPr algn="ctr"/>
            <a:r>
              <a:rPr lang="ka-GE" sz="28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მიღწევები და გამოწვევები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DA5A4D-39E1-4116-84A3-83735C01C29E}"/>
              </a:ext>
            </a:extLst>
          </p:cNvPr>
          <p:cNvSpPr txBox="1"/>
          <p:nvPr/>
        </p:nvSpPr>
        <p:spPr>
          <a:xfrm>
            <a:off x="3043721" y="1348609"/>
            <a:ext cx="61045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a-GE" b="1" dirty="0">
                <a:solidFill>
                  <a:schemeClr val="accent1"/>
                </a:solidFill>
              </a:rPr>
              <a:t>განათლების ხარისხის განვითარების ეროვნული ცენტრი</a:t>
            </a:r>
          </a:p>
          <a:p>
            <a:pPr algn="ctr"/>
            <a:r>
              <a:rPr lang="ka-GE" sz="28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საერთაშორისო კონფერენცია</a:t>
            </a:r>
          </a:p>
          <a:p>
            <a:pPr algn="ctr"/>
            <a:r>
              <a:rPr lang="ka-GE" b="1" dirty="0">
                <a:solidFill>
                  <a:schemeClr val="accent1"/>
                </a:solidFill>
              </a:rPr>
              <a:t>29 იანვარი, 2021</a:t>
            </a:r>
          </a:p>
        </p:txBody>
      </p:sp>
    </p:spTree>
    <p:extLst>
      <p:ext uri="{BB962C8B-B14F-4D97-AF65-F5344CB8AC3E}">
        <p14:creationId xmlns:p14="http://schemas.microsoft.com/office/powerpoint/2010/main" val="370802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613783F0-ADEB-440A-90AA-2CC6664C8C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ka-GE" altLang="en-US" sz="2700" b="1" dirty="0">
                <a:ea typeface="Calibri" panose="020F0502020204030204" pitchFamily="34" charset="0"/>
                <a:cs typeface="Times New Roman" panose="02020603050405020304" pitchFamily="18" charset="0"/>
              </a:rPr>
              <a:t>სტანდარტების შეფასების ორდონიანი </a:t>
            </a:r>
            <a:r>
              <a:rPr lang="ka-GE" altLang="en-US" sz="27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სისტება</a:t>
            </a:r>
            <a:br>
              <a:rPr lang="ka-GE" altLang="en-US" sz="27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ka-GE" altLang="en-US" sz="27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br>
              <a:rPr lang="ka-GE" altLang="en-US" sz="3600" b="1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ka-GE" altLang="en-US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en-US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963" name="Footer Placeholder 3">
            <a:extLst>
              <a:ext uri="{FF2B5EF4-FFF2-40B4-BE49-F238E27FC236}">
                <a16:creationId xmlns:a16="http://schemas.microsoft.com/office/drawing/2014/main" id="{257F2DDD-681B-4D53-876B-73D4ECFCB7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en-US"/>
          </a:p>
        </p:txBody>
      </p:sp>
      <p:sp>
        <p:nvSpPr>
          <p:cNvPr id="40964" name="Slide Number Placeholder 4">
            <a:extLst>
              <a:ext uri="{FF2B5EF4-FFF2-40B4-BE49-F238E27FC236}">
                <a16:creationId xmlns:a16="http://schemas.microsoft.com/office/drawing/2014/main" id="{6668A4D4-CC38-46ED-89BC-8E1CE65229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18C2F42-AE3A-4B90-9C0D-63202C1972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1E7F1BE0-C19D-4B80-987C-D87EC3E00542}"/>
              </a:ext>
            </a:extLst>
          </p:cNvPr>
          <p:cNvSpPr/>
          <p:nvPr/>
        </p:nvSpPr>
        <p:spPr>
          <a:xfrm>
            <a:off x="1312984" y="1872004"/>
            <a:ext cx="9692640" cy="970671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 შეესაბამება სტანდარტის მოთხოვნებს</a:t>
            </a:r>
            <a:endParaRPr lang="en-US" dirty="0"/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1340570F-FC1E-42E7-AB7D-0B3236E1D887}"/>
              </a:ext>
            </a:extLst>
          </p:cNvPr>
          <p:cNvSpPr/>
          <p:nvPr/>
        </p:nvSpPr>
        <p:spPr>
          <a:xfrm>
            <a:off x="1294228" y="5185191"/>
            <a:ext cx="9692640" cy="970671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არ შეესაბამება სტანდარტის მოთხოვნებს</a:t>
            </a:r>
            <a:endParaRPr lang="en-US" dirty="0"/>
          </a:p>
        </p:txBody>
      </p:sp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6320AD30-E1C1-4A08-930A-0427B2C553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23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>
            <a:extLst>
              <a:ext uri="{FF2B5EF4-FFF2-40B4-BE49-F238E27FC236}">
                <a16:creationId xmlns:a16="http://schemas.microsoft.com/office/drawing/2014/main" id="{613783F0-ADEB-440A-90AA-2CC6664C8C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ka-GE" altLang="en-US" sz="2700" b="1" dirty="0">
                <a:ea typeface="Calibri" panose="020F0502020204030204" pitchFamily="34" charset="0"/>
                <a:cs typeface="Times New Roman" panose="02020603050405020304" pitchFamily="18" charset="0"/>
              </a:rPr>
              <a:t>სტანდარტების შეფასების ოთხდონიანი სკალა</a:t>
            </a:r>
            <a:br>
              <a:rPr lang="ka-GE" altLang="en-US" sz="27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ka-GE" altLang="en-US" sz="27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ka-GE" altLang="en-US" sz="3600" b="1" i="1" dirty="0">
                <a:latin typeface="Sylfaen" panose="010A05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</a:t>
            </a:r>
            <a:br>
              <a:rPr lang="ka-GE" altLang="en-US" sz="3600" b="1" dirty="0"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ka-GE" altLang="en-US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en-US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963" name="Footer Placeholder 3">
            <a:extLst>
              <a:ext uri="{FF2B5EF4-FFF2-40B4-BE49-F238E27FC236}">
                <a16:creationId xmlns:a16="http://schemas.microsoft.com/office/drawing/2014/main" id="{257F2DDD-681B-4D53-876B-73D4ECFCB73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en-US"/>
          </a:p>
        </p:txBody>
      </p:sp>
      <p:sp>
        <p:nvSpPr>
          <p:cNvPr id="40964" name="Slide Number Placeholder 4">
            <a:extLst>
              <a:ext uri="{FF2B5EF4-FFF2-40B4-BE49-F238E27FC236}">
                <a16:creationId xmlns:a16="http://schemas.microsoft.com/office/drawing/2014/main" id="{6668A4D4-CC38-46ED-89BC-8E1CE652290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en-US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18C2F42-AE3A-4B90-9C0D-63202C1972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1E7F1BE0-C19D-4B80-987C-D87EC3E00542}"/>
              </a:ext>
            </a:extLst>
          </p:cNvPr>
          <p:cNvSpPr/>
          <p:nvPr/>
        </p:nvSpPr>
        <p:spPr>
          <a:xfrm>
            <a:off x="1312984" y="1872004"/>
            <a:ext cx="9692640" cy="970671"/>
          </a:xfrm>
          <a:prstGeom prst="flowChartAlternateProcess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სრულად შეესაბამება სტანდარტის მოთხოვნებს</a:t>
            </a:r>
            <a:endParaRPr lang="en-US" dirty="0"/>
          </a:p>
        </p:txBody>
      </p:sp>
      <p:sp>
        <p:nvSpPr>
          <p:cNvPr id="8" name="Flowchart: Alternate Process 7">
            <a:extLst>
              <a:ext uri="{FF2B5EF4-FFF2-40B4-BE49-F238E27FC236}">
                <a16:creationId xmlns:a16="http://schemas.microsoft.com/office/drawing/2014/main" id="{558A77C5-9208-4218-9AE0-650099F1267A}"/>
              </a:ext>
            </a:extLst>
          </p:cNvPr>
          <p:cNvSpPr/>
          <p:nvPr/>
        </p:nvSpPr>
        <p:spPr>
          <a:xfrm>
            <a:off x="1294228" y="2962214"/>
            <a:ext cx="9692640" cy="970671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მეტწილად შეესაბამება სტანდარტის მოთხოვნებს</a:t>
            </a:r>
            <a:endParaRPr lang="en-US" dirty="0"/>
          </a:p>
        </p:txBody>
      </p:sp>
      <p:sp>
        <p:nvSpPr>
          <p:cNvPr id="10" name="Flowchart: Alternate Process 9">
            <a:extLst>
              <a:ext uri="{FF2B5EF4-FFF2-40B4-BE49-F238E27FC236}">
                <a16:creationId xmlns:a16="http://schemas.microsoft.com/office/drawing/2014/main" id="{82DE5729-CBFA-473D-98E9-F854A75AFF85}"/>
              </a:ext>
            </a:extLst>
          </p:cNvPr>
          <p:cNvSpPr/>
          <p:nvPr/>
        </p:nvSpPr>
        <p:spPr>
          <a:xfrm>
            <a:off x="1294228" y="4098803"/>
            <a:ext cx="9692640" cy="970671"/>
          </a:xfrm>
          <a:prstGeom prst="flowChartAlternateProcess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ნაწილობრივ შეესაბამება სტანდარტის მოთხოვნებს</a:t>
            </a:r>
            <a:endParaRPr lang="en-US" dirty="0"/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1340570F-FC1E-42E7-AB7D-0B3236E1D887}"/>
              </a:ext>
            </a:extLst>
          </p:cNvPr>
          <p:cNvSpPr/>
          <p:nvPr/>
        </p:nvSpPr>
        <p:spPr>
          <a:xfrm>
            <a:off x="1294228" y="5185191"/>
            <a:ext cx="9692640" cy="970671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არ შეესაბამება სტანდარტის მოთხოვნებს</a:t>
            </a:r>
            <a:endParaRPr lang="en-US" dirty="0"/>
          </a:p>
        </p:txBody>
      </p:sp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95300ACC-5A99-4E93-A11F-66249A2AE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57D88-1AB9-414F-A468-27B138E5E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600" b="1" dirty="0"/>
              <a:t>სტანდარტებთან შესაბამისობის პირობა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85AAC-F114-4086-91A5-1FCB883100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>
              <a:lnSpc>
                <a:spcPct val="106000"/>
              </a:lnSpc>
              <a:buFont typeface="Wingdings" panose="05000000000000000000" pitchFamily="2" charset="2"/>
              <a:buChar char="Ø"/>
              <a:defRPr/>
            </a:pPr>
            <a:r>
              <a:rPr lang="ka-GE" sz="2600" dirty="0">
                <a:ea typeface="Calibri" panose="020F0502020204030204" pitchFamily="34" charset="0"/>
                <a:cs typeface="Times New Roman" panose="02020603050405020304" pitchFamily="18" charset="0"/>
              </a:rPr>
              <a:t>ავტორიზაციის შესანარჩუნებლად არც ერთ სტანდარტში არ უნდა დაფიქსირდეს შეუსაბამობა. </a:t>
            </a:r>
          </a:p>
          <a:p>
            <a:pPr algn="just">
              <a:lnSpc>
                <a:spcPct val="106000"/>
              </a:lnSpc>
              <a:buFont typeface="Wingdings" panose="05000000000000000000" pitchFamily="2" charset="2"/>
              <a:buChar char="Ø"/>
              <a:defRPr/>
            </a:pPr>
            <a:r>
              <a:rPr lang="ka-GE" sz="2600" dirty="0">
                <a:cs typeface="Times New Roman" panose="02020603050405020304" pitchFamily="18" charset="0"/>
              </a:rPr>
              <a:t>იქ სადაც არაა სრული შესაბამისობა, არსებობს </a:t>
            </a:r>
            <a:r>
              <a:rPr lang="ka-GE" sz="26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შესაბამისობის რეალისტური გეგმა; </a:t>
            </a:r>
            <a:endParaRPr lang="ka-GE" sz="26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just">
              <a:lnSpc>
                <a:spcPct val="106000"/>
              </a:lnSpc>
              <a:buFont typeface="Wingdings" panose="05000000000000000000" pitchFamily="2" charset="2"/>
              <a:buChar char="Ø"/>
              <a:defRPr/>
            </a:pPr>
            <a:r>
              <a:rPr lang="ka-GE" sz="2600" dirty="0">
                <a:ea typeface="Calibri" panose="020F0502020204030204" pitchFamily="34" charset="0"/>
                <a:cs typeface="Times New Roman" panose="02020603050405020304" pitchFamily="18" charset="0"/>
              </a:rPr>
              <a:t>სკოლა ვალდებულია გარკვეული პერიოდულობით ერთი სტანდარტის ფარგლებში, კომპონენტების არანაკლებ 50%-ში უზრუნველყოს შეფასების მინიმუმ ერთი დონით გაუმჯობესება, გარდა იმ შემთხვევისა, როცა „სრულად შეესაბამება“ სტანდარტის მოთხოვნებს;</a:t>
            </a:r>
          </a:p>
          <a:p>
            <a:pPr algn="just">
              <a:lnSpc>
                <a:spcPct val="106000"/>
              </a:lnSpc>
              <a:buFont typeface="Wingdings" panose="05000000000000000000" pitchFamily="2" charset="2"/>
              <a:buChar char="Ø"/>
              <a:defRPr/>
            </a:pPr>
            <a:r>
              <a:rPr lang="ka-GE" sz="2600" dirty="0">
                <a:ea typeface="Calibri" panose="020F0502020204030204" pitchFamily="34" charset="0"/>
                <a:cs typeface="Times New Roman" panose="02020603050405020304" pitchFamily="18" charset="0"/>
              </a:rPr>
              <a:t>სრული შესაბამისობის შემთხვევაში არსებობს </a:t>
            </a:r>
            <a:r>
              <a:rPr lang="ka-GE" sz="2600" b="1" dirty="0">
                <a:solidFill>
                  <a:schemeClr val="accent1">
                    <a:lumMod val="75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განვითარების გეგმა</a:t>
            </a:r>
            <a:r>
              <a:rPr lang="ka-GE" sz="2600" b="1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6000"/>
              </a:lnSpc>
              <a:buFont typeface="Wingdings" panose="05000000000000000000" pitchFamily="2" charset="2"/>
              <a:buChar char="Ø"/>
              <a:defRPr/>
            </a:pPr>
            <a:r>
              <a:rPr lang="ka-GE" sz="2600" dirty="0">
                <a:ea typeface="Calibri" panose="020F0502020204030204" pitchFamily="34" charset="0"/>
                <a:cs typeface="Times New Roman" panose="02020603050405020304" pitchFamily="18" charset="0"/>
              </a:rPr>
              <a:t>დაწესებულების წლიური გეგმა შედგება შესაბამისობის და განვითარების გეგმებისაგან.</a:t>
            </a:r>
          </a:p>
          <a:p>
            <a:pPr algn="just">
              <a:lnSpc>
                <a:spcPct val="106000"/>
              </a:lnSpc>
              <a:buFont typeface="Wingdings" panose="05000000000000000000" pitchFamily="2" charset="2"/>
              <a:buChar char="Ø"/>
              <a:defRPr/>
            </a:pPr>
            <a:endParaRPr lang="ka-GE" sz="26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6000"/>
              </a:lnSpc>
              <a:buFont typeface="Wingdings" panose="05000000000000000000" pitchFamily="2" charset="2"/>
              <a:buNone/>
              <a:defRPr/>
            </a:pPr>
            <a:endParaRPr lang="ka-GE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2B39A7FC-3F55-4E16-893B-A7597A8268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5224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2800" b="1" dirty="0"/>
              <a:t>საჯარო სკოლების ჩართვა ხარისხის უზრუნველყოფაში</a:t>
            </a:r>
            <a:endParaRPr lang="en-US" sz="2800" b="1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3ABB8A9E-73A2-4349-92CE-54E9B5443139}"/>
              </a:ext>
            </a:extLst>
          </p:cNvPr>
          <p:cNvSpPr txBox="1">
            <a:spLocks/>
          </p:cNvSpPr>
          <p:nvPr/>
        </p:nvSpPr>
        <p:spPr>
          <a:xfrm>
            <a:off x="948397" y="1520317"/>
            <a:ext cx="10515600" cy="49725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06000"/>
              </a:lnSpc>
              <a:spcAft>
                <a:spcPts val="800"/>
              </a:spcAft>
              <a:buFont typeface="Wingdings" panose="05000000000000000000" pitchFamily="2" charset="2"/>
              <a:buChar char="v"/>
              <a:defRPr/>
            </a:pPr>
            <a:r>
              <a:rPr lang="ka-GE" altLang="ka-GE" sz="2800" i="1" dirty="0">
                <a:ea typeface="Calibri" panose="020F0502020204030204" pitchFamily="34" charset="0"/>
                <a:cs typeface="Times New Roman" panose="02020603050405020304" pitchFamily="18" charset="0"/>
              </a:rPr>
              <a:t>სახელმწიფოს მიერ დაფუძნებული იურიდიული პირი ზოგადსაგანმანათლებლო დაწესებულების სტატუსს მოიპოვებს არა ავტორიზაციის, არამედ სახელმწიფოს მიერ დაფუძნების გზით;</a:t>
            </a:r>
            <a:endParaRPr lang="ka-GE" altLang="ka-GE" sz="28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800"/>
              </a:spcAft>
              <a:buFont typeface="Wingdings" panose="05000000000000000000" pitchFamily="2" charset="2"/>
              <a:buChar char="v"/>
              <a:defRPr/>
            </a:pPr>
            <a:r>
              <a:rPr lang="ka-GE" altLang="ka-GE" sz="2800" i="1" dirty="0">
                <a:ea typeface="Calibri" panose="020F0502020204030204" pitchFamily="34" charset="0"/>
                <a:cs typeface="Times New Roman" panose="02020603050405020304" pitchFamily="18" charset="0"/>
              </a:rPr>
              <a:t>სახელმწიფოს მიერ დაფუძნებული იურიდიულ პირს ზოგადსაგანმანათლებლო დაწესებულების სტატუსი უუქმდება სახელმწიფოს გადაწყვეტილებით (გაუქმება ან სხვა იურიდიულ პირთან შერწყმა);</a:t>
            </a:r>
            <a:endParaRPr lang="ka-GE" altLang="ka-GE" sz="2800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26CA9A6F-8894-40FE-A52D-E27B6814DABA}"/>
              </a:ext>
            </a:extLst>
          </p:cNvPr>
          <p:cNvSpPr txBox="1">
            <a:spLocks/>
          </p:cNvSpPr>
          <p:nvPr/>
        </p:nvSpPr>
        <p:spPr>
          <a:xfrm>
            <a:off x="466344" y="23885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74539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8C2B2-4EDA-4443-BE40-F58FBECA4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ხარისხის კულტურის დამკვიდრება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0CBF130-857E-4AF7-8728-8DDDE95976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5" r="1755" b="28478"/>
          <a:stretch/>
        </p:blipFill>
        <p:spPr>
          <a:xfrm>
            <a:off x="1172080" y="1885071"/>
            <a:ext cx="10069176" cy="4318781"/>
          </a:xfr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C0235DB8-A11C-4090-8FE6-194053003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594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69BC8-B4C9-42B6-9DEE-944C381704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თვითშეფასება- განვითარების ინსტრუმენტი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006DD9-7E7A-4F8C-85FF-7E5E6D7918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0317"/>
            <a:ext cx="10515600" cy="4656646"/>
          </a:xfrm>
        </p:spPr>
        <p:txBody>
          <a:bodyPr/>
          <a:lstStyle/>
          <a:p>
            <a:pPr marL="0" indent="0" algn="ctr">
              <a:buNone/>
            </a:pPr>
            <a:r>
              <a:rPr lang="ka-GE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თ  ვ  ი  თ  შ  ე  ფ  ა  ს  ე  ბ  ა</a:t>
            </a:r>
          </a:p>
          <a:p>
            <a:pPr marL="0" indent="0" algn="ctr">
              <a:buNone/>
            </a:pPr>
            <a:r>
              <a:rPr lang="ka-GE" sz="1600" dirty="0">
                <a:solidFill>
                  <a:schemeClr val="accent1">
                    <a:lumMod val="75000"/>
                  </a:schemeClr>
                </a:solidFill>
              </a:rPr>
              <a:t>(წელი)</a:t>
            </a:r>
            <a:endParaRPr lang="en-US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94379AFF-3EBC-4142-A447-5DD10C25A903}"/>
              </a:ext>
            </a:extLst>
          </p:cNvPr>
          <p:cNvSpPr/>
          <p:nvPr/>
        </p:nvSpPr>
        <p:spPr>
          <a:xfrm>
            <a:off x="1196926" y="2409092"/>
            <a:ext cx="10156874" cy="9319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  </a:t>
            </a:r>
            <a:r>
              <a:rPr lang="ka-GE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1                             2                             3                              4                              5                           6</a:t>
            </a:r>
            <a:endParaRPr lang="en-US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F196E493-B673-46C9-B35D-94B5EFC814C2}"/>
              </a:ext>
            </a:extLst>
          </p:cNvPr>
          <p:cNvSpPr/>
          <p:nvPr/>
        </p:nvSpPr>
        <p:spPr>
          <a:xfrm>
            <a:off x="119205" y="3561837"/>
            <a:ext cx="1278987" cy="1852515"/>
          </a:xfrm>
          <a:prstGeom prst="wedgeRectCallout">
            <a:avLst>
              <a:gd name="adj1" fmla="val 33458"/>
              <a:gd name="adj2" fmla="val -7328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ავტორიზაცია/</a:t>
            </a:r>
            <a:r>
              <a:rPr lang="ka-GE" dirty="0" err="1"/>
              <a:t>რეავტორიზაცია</a:t>
            </a:r>
            <a:endParaRPr lang="en-US" dirty="0"/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AB5CB292-65A8-4D39-A17D-1C7601574B65}"/>
              </a:ext>
            </a:extLst>
          </p:cNvPr>
          <p:cNvSpPr/>
          <p:nvPr/>
        </p:nvSpPr>
        <p:spPr>
          <a:xfrm>
            <a:off x="3044484" y="3600740"/>
            <a:ext cx="1278987" cy="1852515"/>
          </a:xfrm>
          <a:prstGeom prst="wedgeRectCallout">
            <a:avLst>
              <a:gd name="adj1" fmla="val 2661"/>
              <a:gd name="adj2" fmla="val -763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განვითარება/გაუმჯობესება</a:t>
            </a:r>
            <a:endParaRPr lang="en-US" dirty="0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BA8BE705-8F06-41B8-BC66-93C65B1106B7}"/>
              </a:ext>
            </a:extLst>
          </p:cNvPr>
          <p:cNvSpPr/>
          <p:nvPr/>
        </p:nvSpPr>
        <p:spPr>
          <a:xfrm>
            <a:off x="4633254" y="3582035"/>
            <a:ext cx="1278987" cy="1852515"/>
          </a:xfrm>
          <a:prstGeom prst="wedgeRectCallout">
            <a:avLst>
              <a:gd name="adj1" fmla="val 2661"/>
              <a:gd name="adj2" fmla="val -7632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განვითარება/გაუმჯობესება/ ცენტრში წარდგენა</a:t>
            </a:r>
            <a:endParaRPr lang="en-US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514A345B-81D4-43CE-803F-F4A3354FAC64}"/>
              </a:ext>
            </a:extLst>
          </p:cNvPr>
          <p:cNvSpPr/>
          <p:nvPr/>
        </p:nvSpPr>
        <p:spPr>
          <a:xfrm>
            <a:off x="6431868" y="3668370"/>
            <a:ext cx="1278987" cy="1852515"/>
          </a:xfrm>
          <a:prstGeom prst="wedgeRectCallout">
            <a:avLst>
              <a:gd name="adj1" fmla="val 2661"/>
              <a:gd name="adj2" fmla="val -763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განვითარება/გაუმჯობესება</a:t>
            </a:r>
            <a:endParaRPr lang="en-US" dirty="0"/>
          </a:p>
        </p:txBody>
      </p:sp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63A0FDE3-7375-4782-A0C3-18914364B406}"/>
              </a:ext>
            </a:extLst>
          </p:cNvPr>
          <p:cNvSpPr/>
          <p:nvPr/>
        </p:nvSpPr>
        <p:spPr>
          <a:xfrm>
            <a:off x="8253340" y="3668370"/>
            <a:ext cx="1278987" cy="1852515"/>
          </a:xfrm>
          <a:prstGeom prst="wedgeRectCallout">
            <a:avLst>
              <a:gd name="adj1" fmla="val 2661"/>
              <a:gd name="adj2" fmla="val -763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განვითარება/გაუმჯობესება</a:t>
            </a:r>
            <a:endParaRPr lang="en-US" dirty="0"/>
          </a:p>
        </p:txBody>
      </p:sp>
      <p:sp>
        <p:nvSpPr>
          <p:cNvPr id="12" name="Speech Bubble: Rectangle 11">
            <a:extLst>
              <a:ext uri="{FF2B5EF4-FFF2-40B4-BE49-F238E27FC236}">
                <a16:creationId xmlns:a16="http://schemas.microsoft.com/office/drawing/2014/main" id="{4D079951-3C02-4F89-9719-253FA0D4E67E}"/>
              </a:ext>
            </a:extLst>
          </p:cNvPr>
          <p:cNvSpPr/>
          <p:nvPr/>
        </p:nvSpPr>
        <p:spPr>
          <a:xfrm>
            <a:off x="9868195" y="3668369"/>
            <a:ext cx="1278987" cy="1852515"/>
          </a:xfrm>
          <a:prstGeom prst="wedgeRectCallout">
            <a:avLst>
              <a:gd name="adj1" fmla="val 2661"/>
              <a:gd name="adj2" fmla="val -7632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 err="1"/>
              <a:t>რეავტორიზაცია</a:t>
            </a:r>
            <a:endParaRPr lang="en-US" dirty="0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597C43FE-C557-4746-A221-808847A7452E}"/>
              </a:ext>
            </a:extLst>
          </p:cNvPr>
          <p:cNvSpPr/>
          <p:nvPr/>
        </p:nvSpPr>
        <p:spPr>
          <a:xfrm>
            <a:off x="1566625" y="3600741"/>
            <a:ext cx="1278987" cy="1852515"/>
          </a:xfrm>
          <a:prstGeom prst="wedgeRectCallout">
            <a:avLst>
              <a:gd name="adj1" fmla="val -23737"/>
              <a:gd name="adj2" fmla="val -763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განვითარება/გაუმჯობესება</a:t>
            </a:r>
            <a:endParaRPr lang="en-US" dirty="0"/>
          </a:p>
        </p:txBody>
      </p:sp>
      <p:pic>
        <p:nvPicPr>
          <p:cNvPr id="14" name="Content Placeholder 4">
            <a:extLst>
              <a:ext uri="{FF2B5EF4-FFF2-40B4-BE49-F238E27FC236}">
                <a16:creationId xmlns:a16="http://schemas.microsoft.com/office/drawing/2014/main" id="{623DD0A4-43DC-4C04-A75F-4154724A3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91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ხარისხის სისტემის ხედვა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7D8E17-7126-431A-8A41-2A78BAC40AEE}"/>
              </a:ext>
            </a:extLst>
          </p:cNvPr>
          <p:cNvSpPr/>
          <p:nvPr/>
        </p:nvSpPr>
        <p:spPr>
          <a:xfrm>
            <a:off x="128219" y="4755768"/>
            <a:ext cx="2675206" cy="100115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მოსწავლის ჩარიცხვა</a:t>
            </a:r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5081049-89FF-4BC8-8EDD-DF3F99C0A90B}"/>
              </a:ext>
            </a:extLst>
          </p:cNvPr>
          <p:cNvSpPr/>
          <p:nvPr/>
        </p:nvSpPr>
        <p:spPr>
          <a:xfrm>
            <a:off x="4778594" y="3171898"/>
            <a:ext cx="2675206" cy="100115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ხარისხის შიდა უზრუნველყოფა</a:t>
            </a:r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94121B8-06E7-4A26-9286-8D4F7BDA1EE3}"/>
              </a:ext>
            </a:extLst>
          </p:cNvPr>
          <p:cNvSpPr/>
          <p:nvPr/>
        </p:nvSpPr>
        <p:spPr>
          <a:xfrm>
            <a:off x="3242603" y="4755768"/>
            <a:ext cx="2675206" cy="100115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სწავლება</a:t>
            </a:r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F720322-4683-4C50-9328-4A3D1354F37F}"/>
              </a:ext>
            </a:extLst>
          </p:cNvPr>
          <p:cNvSpPr/>
          <p:nvPr/>
        </p:nvSpPr>
        <p:spPr>
          <a:xfrm>
            <a:off x="4807919" y="5449701"/>
            <a:ext cx="2675206" cy="100115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შეფასება</a:t>
            </a:r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4B28BE0-64C8-4AAD-9ED2-0E3567CF62DF}"/>
              </a:ext>
            </a:extLst>
          </p:cNvPr>
          <p:cNvSpPr/>
          <p:nvPr/>
        </p:nvSpPr>
        <p:spPr>
          <a:xfrm>
            <a:off x="6255601" y="4651757"/>
            <a:ext cx="2675206" cy="100115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მოსწავლის მხარდაჭერა</a:t>
            </a:r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1A996A6A-FAEA-4B37-A882-DFD7C3EE0D36}"/>
              </a:ext>
            </a:extLst>
          </p:cNvPr>
          <p:cNvSpPr/>
          <p:nvPr/>
        </p:nvSpPr>
        <p:spPr>
          <a:xfrm>
            <a:off x="7911568" y="5485912"/>
            <a:ext cx="2675206" cy="100115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მასწავლებლის განვითარება</a:t>
            </a:r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4192B4EA-DE98-4893-BD65-E12BD8E16903}"/>
              </a:ext>
            </a:extLst>
          </p:cNvPr>
          <p:cNvSpPr/>
          <p:nvPr/>
        </p:nvSpPr>
        <p:spPr>
          <a:xfrm>
            <a:off x="1081969" y="5510369"/>
            <a:ext cx="2675206" cy="100115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დაგეგმვა</a:t>
            </a:r>
            <a:endParaRPr lang="en-US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B24B653-5D53-4F49-8974-1A3130EDB15D}"/>
              </a:ext>
            </a:extLst>
          </p:cNvPr>
          <p:cNvSpPr/>
          <p:nvPr/>
        </p:nvSpPr>
        <p:spPr>
          <a:xfrm>
            <a:off x="9388575" y="4666713"/>
            <a:ext cx="2675206" cy="1001151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სკოლის სხვა ძირითადი და დამხმარე პროცესები</a:t>
            </a:r>
            <a:endParaRPr lang="en-US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BBB5923-8ED9-4A49-8BF5-46D9535F82A9}"/>
              </a:ext>
            </a:extLst>
          </p:cNvPr>
          <p:cNvCxnSpPr>
            <a:stCxn id="13" idx="2"/>
            <a:endCxn id="12" idx="0"/>
          </p:cNvCxnSpPr>
          <p:nvPr/>
        </p:nvCxnSpPr>
        <p:spPr>
          <a:xfrm flipH="1">
            <a:off x="1465822" y="4173049"/>
            <a:ext cx="4650375" cy="5827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F54486C-F9D7-4F47-93F8-6768C6E1FB0C}"/>
              </a:ext>
            </a:extLst>
          </p:cNvPr>
          <p:cNvCxnSpPr>
            <a:cxnSpLocks/>
            <a:stCxn id="13" idx="2"/>
          </p:cNvCxnSpPr>
          <p:nvPr/>
        </p:nvCxnSpPr>
        <p:spPr>
          <a:xfrm flipH="1">
            <a:off x="4976755" y="4173049"/>
            <a:ext cx="1139442" cy="543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C35EF58-FAD8-46C9-854F-E6CE666D540E}"/>
              </a:ext>
            </a:extLst>
          </p:cNvPr>
          <p:cNvCxnSpPr>
            <a:cxnSpLocks/>
            <a:endCxn id="17" idx="0"/>
          </p:cNvCxnSpPr>
          <p:nvPr/>
        </p:nvCxnSpPr>
        <p:spPr>
          <a:xfrm>
            <a:off x="6960577" y="4173049"/>
            <a:ext cx="632627" cy="4787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D24DA5D-5B3F-4DE1-B495-D8A91938BFD8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6029463" y="3947391"/>
            <a:ext cx="116059" cy="15023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C5598EC7-0810-42F3-94F5-68AC09C43953}"/>
              </a:ext>
            </a:extLst>
          </p:cNvPr>
          <p:cNvCxnSpPr>
            <a:cxnSpLocks/>
          </p:cNvCxnSpPr>
          <p:nvPr/>
        </p:nvCxnSpPr>
        <p:spPr>
          <a:xfrm>
            <a:off x="5256484" y="3806749"/>
            <a:ext cx="5469694" cy="829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F03A43F-6E6B-4CAF-8984-4A5E41B83138}"/>
              </a:ext>
            </a:extLst>
          </p:cNvPr>
          <p:cNvCxnSpPr>
            <a:cxnSpLocks/>
            <a:endCxn id="18" idx="0"/>
          </p:cNvCxnSpPr>
          <p:nvPr/>
        </p:nvCxnSpPr>
        <p:spPr>
          <a:xfrm>
            <a:off x="6464432" y="4177999"/>
            <a:ext cx="2784739" cy="13079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DCC370D-0628-44F5-81B0-E737262BA7A5}"/>
              </a:ext>
            </a:extLst>
          </p:cNvPr>
          <p:cNvCxnSpPr>
            <a:cxnSpLocks/>
          </p:cNvCxnSpPr>
          <p:nvPr/>
        </p:nvCxnSpPr>
        <p:spPr>
          <a:xfrm flipH="1">
            <a:off x="2451301" y="4061835"/>
            <a:ext cx="3229927" cy="14406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C65724A-D574-4E4D-8784-142D75B4B92F}"/>
              </a:ext>
            </a:extLst>
          </p:cNvPr>
          <p:cNvSpPr/>
          <p:nvPr/>
        </p:nvSpPr>
        <p:spPr>
          <a:xfrm>
            <a:off x="4807919" y="1649404"/>
            <a:ext cx="2675206" cy="1001151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ხარისხის გარე უზრუნველყოფა</a:t>
            </a:r>
            <a:endParaRPr lang="en-US" dirty="0"/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57AB71E0-95DB-4AD6-9DA3-26C3F4A20D9B}"/>
              </a:ext>
            </a:extLst>
          </p:cNvPr>
          <p:cNvCxnSpPr>
            <a:cxnSpLocks/>
          </p:cNvCxnSpPr>
          <p:nvPr/>
        </p:nvCxnSpPr>
        <p:spPr>
          <a:xfrm>
            <a:off x="6087492" y="2650555"/>
            <a:ext cx="0" cy="5187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79775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07BE5-0318-49A2-956D-95D5F7C5A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გარე შემფასებლის როლი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8437674D-F1DF-4C07-BB62-1898DE10E824}"/>
              </a:ext>
            </a:extLst>
          </p:cNvPr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317" y="1392702"/>
            <a:ext cx="10396025" cy="5100173"/>
          </a:xfrm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14053A6-930C-4C9A-9685-30811930A6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5285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ხარისხის უზრუნველყოფის სპეციალისტის სტატუსი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ED1ACF-ED8F-4A75-9F95-8D77E67C29A3}"/>
              </a:ext>
            </a:extLst>
          </p:cNvPr>
          <p:cNvSpPr txBox="1"/>
          <p:nvPr/>
        </p:nvSpPr>
        <p:spPr>
          <a:xfrm>
            <a:off x="4035841" y="3883637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dirty="0"/>
              <a:t>  </a:t>
            </a:r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A8C5075-EC0E-4B5B-A088-805F56DB6219}"/>
              </a:ext>
            </a:extLst>
          </p:cNvPr>
          <p:cNvSpPr/>
          <p:nvPr/>
        </p:nvSpPr>
        <p:spPr>
          <a:xfrm>
            <a:off x="3905336" y="1465549"/>
            <a:ext cx="4642339" cy="11394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2800" dirty="0"/>
              <a:t>სერტიფიცირება</a:t>
            </a:r>
            <a:endParaRPr lang="en-US" sz="2800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26724F4-7B8F-4CC8-B4C7-FE4A1D0E0E83}"/>
              </a:ext>
            </a:extLst>
          </p:cNvPr>
          <p:cNvSpPr/>
          <p:nvPr/>
        </p:nvSpPr>
        <p:spPr>
          <a:xfrm>
            <a:off x="3905336" y="3313895"/>
            <a:ext cx="4642339" cy="11394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2000" dirty="0"/>
              <a:t>ზოგადი განათლების ხარისხის უზრუნველყოფის სპეციალისტი</a:t>
            </a:r>
            <a:endParaRPr lang="en-US" sz="2000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19D1867-0DB2-45F1-9E30-5D80DDE1B577}"/>
              </a:ext>
            </a:extLst>
          </p:cNvPr>
          <p:cNvSpPr/>
          <p:nvPr/>
        </p:nvSpPr>
        <p:spPr>
          <a:xfrm>
            <a:off x="597084" y="5353392"/>
            <a:ext cx="4642339" cy="11394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2000" dirty="0"/>
              <a:t>სკოლის ხარისხის მენეჯერი (პასუხისმგებელი პირი)</a:t>
            </a:r>
            <a:endParaRPr lang="en-US" sz="20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C84F0D2-83C2-4FEB-8B6E-0FBD07F1BD6D}"/>
              </a:ext>
            </a:extLst>
          </p:cNvPr>
          <p:cNvSpPr/>
          <p:nvPr/>
        </p:nvSpPr>
        <p:spPr>
          <a:xfrm>
            <a:off x="6952579" y="5353391"/>
            <a:ext cx="4642339" cy="11394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2000" dirty="0"/>
              <a:t>ავტორიზაციის ექსპერტი  </a:t>
            </a:r>
            <a:endParaRPr lang="en-US" sz="2000" dirty="0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9775CA7A-E133-42F7-8A06-87FC4B1FFF82}"/>
              </a:ext>
            </a:extLst>
          </p:cNvPr>
          <p:cNvSpPr/>
          <p:nvPr/>
        </p:nvSpPr>
        <p:spPr>
          <a:xfrm>
            <a:off x="5795889" y="2729132"/>
            <a:ext cx="886265" cy="4642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42F5D64E-9226-4B29-89F1-09B55CB0FC08}"/>
              </a:ext>
            </a:extLst>
          </p:cNvPr>
          <p:cNvSpPr/>
          <p:nvPr/>
        </p:nvSpPr>
        <p:spPr>
          <a:xfrm>
            <a:off x="3742749" y="4745020"/>
            <a:ext cx="886265" cy="4642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C4CEDE13-2B79-4ABA-A6DE-D371A4EC90B7}"/>
              </a:ext>
            </a:extLst>
          </p:cNvPr>
          <p:cNvSpPr/>
          <p:nvPr/>
        </p:nvSpPr>
        <p:spPr>
          <a:xfrm>
            <a:off x="7415160" y="4698007"/>
            <a:ext cx="886265" cy="4642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8217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ექსპერტთა კორპუსის სტრუქტურა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Flowchart: Alternate Process 1">
            <a:extLst>
              <a:ext uri="{FF2B5EF4-FFF2-40B4-BE49-F238E27FC236}">
                <a16:creationId xmlns:a16="http://schemas.microsoft.com/office/drawing/2014/main" id="{C7F47001-057D-4A16-A021-7B8E446B15A2}"/>
              </a:ext>
            </a:extLst>
          </p:cNvPr>
          <p:cNvSpPr/>
          <p:nvPr/>
        </p:nvSpPr>
        <p:spPr>
          <a:xfrm>
            <a:off x="4203895" y="1814733"/>
            <a:ext cx="3784209" cy="759656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ავტორიზაციის ექსპერტთა კორპუსი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41B95A99-A46E-40C7-9B8B-DFFA0576C6CB}"/>
              </a:ext>
            </a:extLst>
          </p:cNvPr>
          <p:cNvSpPr/>
          <p:nvPr/>
        </p:nvSpPr>
        <p:spPr>
          <a:xfrm>
            <a:off x="1556824" y="3903784"/>
            <a:ext cx="3784209" cy="759656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ხარისხის უზრუნველყოფის ექსპერტები  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075B5E48-C74A-406D-B743-177E0DB8B678}"/>
              </a:ext>
            </a:extLst>
          </p:cNvPr>
          <p:cNvSpPr/>
          <p:nvPr/>
        </p:nvSpPr>
        <p:spPr>
          <a:xfrm>
            <a:off x="7197735" y="3903784"/>
            <a:ext cx="3784209" cy="759656"/>
          </a:xfrm>
          <a:prstGeom prst="flowChartAlternateProcess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საგნობრივი ექსპერტები</a:t>
            </a:r>
            <a:endParaRPr 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Arrow: Down 3">
            <a:extLst>
              <a:ext uri="{FF2B5EF4-FFF2-40B4-BE49-F238E27FC236}">
                <a16:creationId xmlns:a16="http://schemas.microsoft.com/office/drawing/2014/main" id="{E89E2A82-B203-46A6-B9C5-C6C26FFDA59A}"/>
              </a:ext>
            </a:extLst>
          </p:cNvPr>
          <p:cNvSpPr/>
          <p:nvPr/>
        </p:nvSpPr>
        <p:spPr>
          <a:xfrm>
            <a:off x="4203895" y="2859258"/>
            <a:ext cx="973016" cy="8827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FEFABCB3-7BFB-4DE9-B393-BAD03AE6A03E}"/>
              </a:ext>
            </a:extLst>
          </p:cNvPr>
          <p:cNvSpPr/>
          <p:nvPr/>
        </p:nvSpPr>
        <p:spPr>
          <a:xfrm>
            <a:off x="7015091" y="2859258"/>
            <a:ext cx="973016" cy="8827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995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ხარისხის უზრუნველყოფის სისტემა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41FC699B-2270-43B9-A930-1ABEE6D1F977}"/>
              </a:ext>
            </a:extLst>
          </p:cNvPr>
          <p:cNvSpPr txBox="1">
            <a:spLocks/>
          </p:cNvSpPr>
          <p:nvPr/>
        </p:nvSpPr>
        <p:spPr>
          <a:xfrm>
            <a:off x="838200" y="183988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4" name="Arrow: Striped Right 3">
            <a:extLst>
              <a:ext uri="{FF2B5EF4-FFF2-40B4-BE49-F238E27FC236}">
                <a16:creationId xmlns:a16="http://schemas.microsoft.com/office/drawing/2014/main" id="{DAF02C78-5C8E-412A-ADB1-185AD7CDD110}"/>
              </a:ext>
            </a:extLst>
          </p:cNvPr>
          <p:cNvSpPr/>
          <p:nvPr/>
        </p:nvSpPr>
        <p:spPr>
          <a:xfrm>
            <a:off x="354037" y="2715288"/>
            <a:ext cx="11082322" cy="118403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D6DD380-BF28-430C-B319-065788185885}"/>
              </a:ext>
            </a:extLst>
          </p:cNvPr>
          <p:cNvSpPr/>
          <p:nvPr/>
        </p:nvSpPr>
        <p:spPr>
          <a:xfrm>
            <a:off x="3798277" y="3155965"/>
            <a:ext cx="300111" cy="30267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FB74D41-0BFB-43BA-BE1C-037E388B5778}"/>
              </a:ext>
            </a:extLst>
          </p:cNvPr>
          <p:cNvSpPr/>
          <p:nvPr/>
        </p:nvSpPr>
        <p:spPr>
          <a:xfrm>
            <a:off x="8185052" y="3155964"/>
            <a:ext cx="300111" cy="30267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C76BC9-D28C-49EE-9E28-197037A58214}"/>
              </a:ext>
            </a:extLst>
          </p:cNvPr>
          <p:cNvSpPr txBox="1"/>
          <p:nvPr/>
        </p:nvSpPr>
        <p:spPr>
          <a:xfrm>
            <a:off x="3452042" y="2279713"/>
            <a:ext cx="992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136FFFF-9602-4C76-ADA9-392086CA6420}"/>
              </a:ext>
            </a:extLst>
          </p:cNvPr>
          <p:cNvSpPr txBox="1"/>
          <p:nvPr/>
        </p:nvSpPr>
        <p:spPr>
          <a:xfrm>
            <a:off x="7838817" y="2222700"/>
            <a:ext cx="9925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2021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A36E50C-8958-44A6-A9FD-DE02ADB3C0FB}"/>
              </a:ext>
            </a:extLst>
          </p:cNvPr>
          <p:cNvSpPr txBox="1"/>
          <p:nvPr/>
        </p:nvSpPr>
        <p:spPr>
          <a:xfrm>
            <a:off x="495481" y="3748463"/>
            <a:ext cx="27879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ლიცენზირება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F99911-4682-4C21-A756-306746EF2736}"/>
              </a:ext>
            </a:extLst>
          </p:cNvPr>
          <p:cNvSpPr txBox="1"/>
          <p:nvPr/>
        </p:nvSpPr>
        <p:spPr>
          <a:xfrm>
            <a:off x="4444621" y="3748463"/>
            <a:ext cx="3103735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ავტორიზაცია/</a:t>
            </a:r>
          </a:p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აკრედიტაცია/</a:t>
            </a:r>
          </a:p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საერთაშორისო </a:t>
            </a:r>
          </a:p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პროგრამები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4F891E-4945-4413-BE8E-958B497F0809}"/>
              </a:ext>
            </a:extLst>
          </p:cNvPr>
          <p:cNvSpPr txBox="1"/>
          <p:nvPr/>
        </p:nvSpPr>
        <p:spPr>
          <a:xfrm>
            <a:off x="8590708" y="3748463"/>
            <a:ext cx="28456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განახლებული</a:t>
            </a:r>
          </a:p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სისტემა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5F95F0-B8ED-474D-8A50-568553C88F0C}"/>
              </a:ext>
            </a:extLst>
          </p:cNvPr>
          <p:cNvCxnSpPr>
            <a:stCxn id="8" idx="4"/>
          </p:cNvCxnSpPr>
          <p:nvPr/>
        </p:nvCxnSpPr>
        <p:spPr>
          <a:xfrm flipH="1">
            <a:off x="3910818" y="3458640"/>
            <a:ext cx="37515" cy="2351926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7367EAC-B169-495D-BB4E-E9239069E622}"/>
              </a:ext>
            </a:extLst>
          </p:cNvPr>
          <p:cNvCxnSpPr/>
          <p:nvPr/>
        </p:nvCxnSpPr>
        <p:spPr>
          <a:xfrm flipH="1">
            <a:off x="8283522" y="3470360"/>
            <a:ext cx="37515" cy="2351926"/>
          </a:xfrm>
          <a:prstGeom prst="line">
            <a:avLst/>
          </a:prstGeom>
          <a:ln w="76200">
            <a:prstDash val="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97466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ავტორიზაციის საბჭო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10A663-16F8-4D79-9AB7-08A64B75321B}"/>
              </a:ext>
            </a:extLst>
          </p:cNvPr>
          <p:cNvSpPr txBox="1"/>
          <p:nvPr/>
        </p:nvSpPr>
        <p:spPr>
          <a:xfrm>
            <a:off x="669387" y="2397948"/>
            <a:ext cx="10515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ka-GE" sz="3200" b="1" dirty="0"/>
              <a:t>საბჭოს წევრთა როტაცია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ka-GE" sz="3200" b="1" dirty="0"/>
              <a:t>საბჭოს დაკომპლექტების ახალი კონცეფცია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ka-GE" sz="3200" b="1" dirty="0"/>
              <a:t>საბჭოს მუშაობის შეფასება (სკოლის, ექსპერტის, სამდივნოს მხრიდან)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6042567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74AEB54-9A17-4B6B-9147-47EBF68610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108" y="3612791"/>
            <a:ext cx="7127631" cy="30626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მხარდაჭერის ღონისძიებები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00E2A08-7CBD-43C1-9B67-7A392AE64A83}"/>
              </a:ext>
            </a:extLst>
          </p:cNvPr>
          <p:cNvSpPr txBox="1"/>
          <p:nvPr/>
        </p:nvSpPr>
        <p:spPr>
          <a:xfrm>
            <a:off x="838200" y="2090172"/>
            <a:ext cx="7956024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ka-GE" sz="2800" b="1" dirty="0"/>
              <a:t>რესურსცენტრის როლის გაძლიერება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a-GE" sz="2800" b="1" dirty="0"/>
              <a:t>ავტორიზაციის პროცესის გზამკვლევი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a-GE" sz="2800" b="1" dirty="0"/>
              <a:t>ავტორიზაციის სტანდარტების განმარტებები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a-GE" sz="2800" b="1" dirty="0"/>
              <a:t>თვითშეფასების ფორმის რევიზია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a-GE" sz="2800" b="1" dirty="0"/>
              <a:t>მტკიცებულებათა გზამკვლევი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a-GE" sz="2800" b="1" dirty="0"/>
              <a:t>მასშტაბური ტრენინგები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ka-GE" sz="2800" b="1" dirty="0"/>
              <a:t>ინდივიდუალური კონსულტაციები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009333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>
            <a:extLst>
              <a:ext uri="{FF2B5EF4-FFF2-40B4-BE49-F238E27FC236}">
                <a16:creationId xmlns:a16="http://schemas.microsoft.com/office/drawing/2014/main" id="{1A85C03C-C86E-4C6E-82B9-6008DFE528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ka-GE" altLang="en-US" sz="2800" b="1"/>
              <a:t>საერთაშორისო პროგრამებთან მიმართებით არსებული გამოწვევები:</a:t>
            </a:r>
            <a:endParaRPr lang="en-US" altLang="en-US" sz="2800" b="1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C15B25E-4207-411C-889B-53AF7B9C8C93}"/>
              </a:ext>
            </a:extLst>
          </p:cNvPr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1892300"/>
            <a:ext cx="7708900" cy="4064000"/>
          </a:xfrm>
        </p:spPr>
      </p:pic>
      <p:sp>
        <p:nvSpPr>
          <p:cNvPr id="47107" name="Footer Placeholder 3">
            <a:extLst>
              <a:ext uri="{FF2B5EF4-FFF2-40B4-BE49-F238E27FC236}">
                <a16:creationId xmlns:a16="http://schemas.microsoft.com/office/drawing/2014/main" id="{A77F4AB8-9CE5-470C-9129-713EA1F682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en-US"/>
          </a:p>
        </p:txBody>
      </p:sp>
      <p:sp>
        <p:nvSpPr>
          <p:cNvPr id="47108" name="Slide Number Placeholder 4">
            <a:extLst>
              <a:ext uri="{FF2B5EF4-FFF2-40B4-BE49-F238E27FC236}">
                <a16:creationId xmlns:a16="http://schemas.microsoft.com/office/drawing/2014/main" id="{0718D6AD-6AE1-4D98-9993-EB50CE14FA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en-US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F3C52E23-021A-4DFA-8CD1-419B337762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076F2D6-160D-4BAC-A9A9-7DB965443C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558" r="1125" b="13825"/>
          <a:stretch/>
        </p:blipFill>
        <p:spPr>
          <a:xfrm>
            <a:off x="0" y="4691439"/>
            <a:ext cx="2597833" cy="205044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DD480C-8D85-4E67-B7B4-D3BC97BAC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საერთაშორისო პროგრამებთან მიმართებით: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42F0E-D35F-4218-8F40-6075A183F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4285" y="1491796"/>
            <a:ext cx="9060543" cy="4351338"/>
          </a:xfrm>
        </p:spPr>
        <p:txBody>
          <a:bodyPr>
            <a:normAutofit fontScale="92500" lnSpcReduction="10000"/>
          </a:bodyPr>
          <a:lstStyle/>
          <a:p>
            <a:r>
              <a:rPr lang="ka-GE" dirty="0"/>
              <a:t>დაიწყო კომუნიკაცია პროვაიდერებთან;</a:t>
            </a:r>
          </a:p>
          <a:p>
            <a:r>
              <a:rPr lang="ka-GE" dirty="0"/>
              <a:t>დაიხვეწა ცენტრთან გაფორმებული ხელშეკრულების პირობები;</a:t>
            </a:r>
          </a:p>
          <a:p>
            <a:r>
              <a:rPr lang="ka-GE" dirty="0"/>
              <a:t>განისაზღვრება საქართველოს კანონმდებლობის ის ნაწილი რაც უნდა გავრცელდეს საერთაშორისო პროგრამებზე;</a:t>
            </a:r>
          </a:p>
          <a:p>
            <a:r>
              <a:rPr lang="ka-GE" dirty="0"/>
              <a:t>კანონმდებლობით გაიწერება ადმინისტრაციული წარმოების დეტალები;</a:t>
            </a:r>
          </a:p>
          <a:p>
            <a:r>
              <a:rPr lang="ka-GE" dirty="0"/>
              <a:t>მოსწავლეები, მათი უფლებების დაცვის მოსაზრებებიდან გამომდინარე ოფიციალურად აღირიცხებიან რეესტრში;   </a:t>
            </a:r>
          </a:p>
          <a:p>
            <a:endParaRPr lang="ka-GE" dirty="0"/>
          </a:p>
          <a:p>
            <a:endParaRPr lang="ka-GE" dirty="0"/>
          </a:p>
          <a:p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70066043-70F4-4D35-B4C8-F01ED7C068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4651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>
            <a:extLst>
              <a:ext uri="{FF2B5EF4-FFF2-40B4-BE49-F238E27FC236}">
                <a16:creationId xmlns:a16="http://schemas.microsoft.com/office/drawing/2014/main" id="{05B52B2E-1E4E-4848-B7E9-F3562D09CA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ka-GE" altLang="ka-GE" sz="3200" b="1" dirty="0"/>
              <a:t>პროცესების </a:t>
            </a:r>
            <a:r>
              <a:rPr lang="ka-GE" altLang="ka-GE" sz="3200" b="1" dirty="0" err="1"/>
              <a:t>დიგიტალიზაცია</a:t>
            </a:r>
            <a:r>
              <a:rPr lang="ka-GE" altLang="ka-GE" sz="3200" b="1" dirty="0"/>
              <a:t> (</a:t>
            </a:r>
            <a:r>
              <a:rPr lang="en-US" altLang="ka-GE" sz="3200" b="1" dirty="0"/>
              <a:t>EMIS</a:t>
            </a:r>
            <a:r>
              <a:rPr lang="ka-GE" altLang="ka-GE" sz="3200" b="1" dirty="0"/>
              <a:t>)</a:t>
            </a:r>
            <a:endParaRPr lang="en-US" altLang="en-US" sz="32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53C4F37-7113-4C63-9B0C-356701D346B2}"/>
              </a:ext>
            </a:extLst>
          </p:cNvPr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3300" y="1892300"/>
            <a:ext cx="7721600" cy="4064000"/>
          </a:xfrm>
        </p:spPr>
      </p:pic>
      <p:sp>
        <p:nvSpPr>
          <p:cNvPr id="46083" name="Footer Placeholder 3">
            <a:extLst>
              <a:ext uri="{FF2B5EF4-FFF2-40B4-BE49-F238E27FC236}">
                <a16:creationId xmlns:a16="http://schemas.microsoft.com/office/drawing/2014/main" id="{53E1B758-3614-4390-9FBC-AACB662FC3E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en-US"/>
          </a:p>
        </p:txBody>
      </p:sp>
      <p:sp>
        <p:nvSpPr>
          <p:cNvPr id="46084" name="Slide Number Placeholder 4">
            <a:extLst>
              <a:ext uri="{FF2B5EF4-FFF2-40B4-BE49-F238E27FC236}">
                <a16:creationId xmlns:a16="http://schemas.microsoft.com/office/drawing/2014/main" id="{CF81A221-8867-459B-AD2F-9EB5F8783EF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de-DE" altLang="en-US"/>
          </a:p>
        </p:txBody>
      </p:sp>
      <p:pic>
        <p:nvPicPr>
          <p:cNvPr id="7" name="Content Placeholder 4">
            <a:extLst>
              <a:ext uri="{FF2B5EF4-FFF2-40B4-BE49-F238E27FC236}">
                <a16:creationId xmlns:a16="http://schemas.microsoft.com/office/drawing/2014/main" id="{61B9A4B8-4A02-4B3B-A9D9-33058E47AE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89FFC3-4A85-4A80-B48D-A313D414F7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618" y="29777"/>
            <a:ext cx="1990344" cy="149275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effectLst>
            <a:softEdge rad="190500"/>
          </a:effec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600" b="1" dirty="0"/>
              <a:t>რას ველოდეთ 2021 წელს?</a:t>
            </a:r>
            <a:endParaRPr lang="en-US" sz="3600"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6EC39A-11FC-4551-B860-3D4EF90D9C3A}"/>
              </a:ext>
            </a:extLst>
          </p:cNvPr>
          <p:cNvSpPr txBox="1"/>
          <p:nvPr/>
        </p:nvSpPr>
        <p:spPr>
          <a:xfrm>
            <a:off x="576775" y="1690688"/>
            <a:ext cx="10003302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ცვლილებას კანონებში ზოგადი განათლების და განათლების ხარისხის განვითარების შესახებ;</a:t>
            </a:r>
          </a:p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ცვლილებას ავტორიზაციის სტანდარტებში;</a:t>
            </a:r>
          </a:p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ცვლილებას ავტორიზაციის დებულებაში;</a:t>
            </a:r>
          </a:p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ხარისხის სპეციალისტთა სერტიფიცირების კონცეფციას;</a:t>
            </a:r>
          </a:p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ექსპერტთა კორპუსის სტრუქტურულ ცვლილებას;</a:t>
            </a:r>
          </a:p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ავტორიზაციის საბჭოს მუშაობის შეფასების პილოტირებას;</a:t>
            </a:r>
          </a:p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ხარისხის უზრუნველყოფის გზამკვლევების მომზადებას;</a:t>
            </a:r>
          </a:p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თვითშეფასების ფორმის ცვლილებას;</a:t>
            </a:r>
          </a:p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თვითშეფასების ელექტრონული პლატფორმის ტექნიკური დავალების მომზადებას;</a:t>
            </a:r>
          </a:p>
          <a:p>
            <a:pPr marL="285750" indent="-285750">
              <a:buFontTx/>
              <a:buChar char="-"/>
            </a:pPr>
            <a:r>
              <a:rPr lang="ka-GE" sz="2400" b="1" dirty="0">
                <a:solidFill>
                  <a:schemeClr val="accent1">
                    <a:lumMod val="50000"/>
                  </a:schemeClr>
                </a:solidFill>
              </a:rPr>
              <a:t>ტრენინგებს დაწესებულების მისიის, ხედვის განვითარების და სტრატეგიული დაგეგმვის ნაწილში. </a:t>
            </a:r>
          </a:p>
          <a:p>
            <a:pPr marL="285750" indent="-285750">
              <a:buFontTx/>
              <a:buChar char="-"/>
            </a:pPr>
            <a:endParaRPr lang="ka-G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5856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1372" y="4864554"/>
            <a:ext cx="10515600" cy="1325563"/>
          </a:xfrm>
        </p:spPr>
        <p:txBody>
          <a:bodyPr>
            <a:normAutofit/>
          </a:bodyPr>
          <a:lstStyle/>
          <a:p>
            <a:r>
              <a:rPr lang="ka-GE" sz="2400" b="1" dirty="0">
                <a:solidFill>
                  <a:schemeClr val="accent1">
                    <a:lumMod val="75000"/>
                  </a:schemeClr>
                </a:solidFill>
              </a:rPr>
              <a:t>კახაბერ ერაძე, დირექტორის მოადგილე</a:t>
            </a:r>
            <a:br>
              <a:rPr lang="ka-GE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e-mail: </a:t>
            </a: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  <a:hlinkClick r:id="rId2"/>
              </a:rPr>
              <a:t>k.eradze@eqe.ge</a:t>
            </a:r>
            <a:b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fb: Kakhaber Eradze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4D2840-12DF-4BF4-A863-5DACBF7AAA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797" y="365125"/>
            <a:ext cx="5100406" cy="4242972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83D93AC-3897-4DB0-ADA9-4CAC2291F3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737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DD0DE-CE69-45D1-A66C-A4C5842A6F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არსებული სტატისტიკა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F9A3563C-BC94-40F0-B353-F4F82326FEA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3300" y="1892300"/>
            <a:ext cx="7721600" cy="412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224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>
            <a:extLst>
              <a:ext uri="{FF2B5EF4-FFF2-40B4-BE49-F238E27FC236}">
                <a16:creationId xmlns:a16="http://schemas.microsoft.com/office/drawing/2014/main" id="{B9586623-2649-4651-94BD-90AFC59C04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0" y="533401"/>
            <a:ext cx="7696200" cy="735013"/>
          </a:xfrm>
        </p:spPr>
        <p:txBody>
          <a:bodyPr>
            <a:normAutofit/>
          </a:bodyPr>
          <a:lstStyle/>
          <a:p>
            <a:r>
              <a:rPr lang="ka-GE" altLang="ka-GE" sz="2800" b="1" dirty="0"/>
              <a:t>საკანონმდებლო მოცემულობა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165081C-2D2D-426A-9E6E-EE0AB8ED9C04}"/>
              </a:ext>
            </a:extLst>
          </p:cNvPr>
          <p:cNvPicPr>
            <a:picLocks noGrp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0" y="1403350"/>
            <a:ext cx="7759700" cy="4051300"/>
          </a:xfrm>
        </p:spPr>
      </p:pic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0A13AB6A-8857-48D1-82D5-1F18CF27F6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F71BE-472D-494F-9A4F-C80C3C809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34714"/>
          </a:xfrm>
        </p:spPr>
        <p:txBody>
          <a:bodyPr>
            <a:normAutofit/>
          </a:bodyPr>
          <a:lstStyle/>
          <a:p>
            <a:r>
              <a:rPr lang="ka-GE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ხარისხის უზრუნველყოფის არსებული ჩარჩო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12D309-EF76-443D-9C09-485EFE88E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61464"/>
            <a:ext cx="10515600" cy="306993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2BA81B6-A892-441C-9645-9001842F1B41}"/>
              </a:ext>
            </a:extLst>
          </p:cNvPr>
          <p:cNvSpPr/>
          <p:nvPr/>
        </p:nvSpPr>
        <p:spPr>
          <a:xfrm>
            <a:off x="3122457" y="2839230"/>
            <a:ext cx="177371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ავტორიზაცია</a:t>
            </a:r>
            <a:endParaRPr lang="en-US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ACE18EC-0C21-4D84-B519-85B432703D45}"/>
              </a:ext>
            </a:extLst>
          </p:cNvPr>
          <p:cNvSpPr/>
          <p:nvPr/>
        </p:nvSpPr>
        <p:spPr>
          <a:xfrm>
            <a:off x="5411580" y="2839230"/>
            <a:ext cx="1773716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აკრედიტაცია</a:t>
            </a:r>
            <a:endParaRPr lang="en-US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67E44D3-72F8-4973-BFDD-4E477CE70C6C}"/>
              </a:ext>
            </a:extLst>
          </p:cNvPr>
          <p:cNvSpPr/>
          <p:nvPr/>
        </p:nvSpPr>
        <p:spPr>
          <a:xfrm>
            <a:off x="8926767" y="4223791"/>
            <a:ext cx="1881417" cy="914400"/>
          </a:xfrm>
          <a:prstGeom prst="round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თვითშეფასება</a:t>
            </a:r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665D2C5-809D-4693-A954-2EDA4F94302E}"/>
              </a:ext>
            </a:extLst>
          </p:cNvPr>
          <p:cNvSpPr/>
          <p:nvPr/>
        </p:nvSpPr>
        <p:spPr>
          <a:xfrm>
            <a:off x="4219805" y="4203701"/>
            <a:ext cx="1881417" cy="914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გეგმიური მონიტორინგი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AA966D6-9BE1-4E58-9C06-FF82D18821D0}"/>
              </a:ext>
            </a:extLst>
          </p:cNvPr>
          <p:cNvSpPr/>
          <p:nvPr/>
        </p:nvSpPr>
        <p:spPr>
          <a:xfrm>
            <a:off x="1756430" y="4203701"/>
            <a:ext cx="1881417" cy="9144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არაგეგმიური მონიტორინგი</a:t>
            </a:r>
            <a:endParaRPr lang="en-US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DB8EE21-F5B0-4B20-BAAD-CA5264422604}"/>
              </a:ext>
            </a:extLst>
          </p:cNvPr>
          <p:cNvSpPr/>
          <p:nvPr/>
        </p:nvSpPr>
        <p:spPr>
          <a:xfrm>
            <a:off x="7700703" y="2839230"/>
            <a:ext cx="1881417" cy="9144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უცხოური პროგრამების აღიარება</a:t>
            </a:r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9E0EE405-D448-4E99-B4BB-FEFA085D6DC8}"/>
              </a:ext>
            </a:extLst>
          </p:cNvPr>
          <p:cNvSpPr/>
          <p:nvPr/>
        </p:nvSpPr>
        <p:spPr>
          <a:xfrm>
            <a:off x="6531354" y="4203701"/>
            <a:ext cx="1965281" cy="91440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sz="1600" dirty="0"/>
              <a:t>შიდა ხარისხის უზრუნველყოფის სისტემა</a:t>
            </a:r>
            <a:endParaRPr lang="en-US" sz="1600" dirty="0"/>
          </a:p>
        </p:txBody>
      </p:sp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1C48344B-D255-4F86-B8CA-F4D282365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49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B6C59-0B9E-43A7-8C60-6AADE7B9E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ka-GE" sz="3200" b="1" dirty="0"/>
              <a:t>არსებული სისტემის გამოწვევები</a:t>
            </a:r>
            <a:endParaRPr lang="en-US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4DB388-0F4C-41DA-AE89-43B59E17F8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32185"/>
            <a:ext cx="10515600" cy="3644778"/>
          </a:xfrm>
        </p:spPr>
        <p:txBody>
          <a:bodyPr/>
          <a:lstStyle/>
          <a:p>
            <a:r>
              <a:rPr lang="ka-G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ავტორიზაციის სისტემა ხისტია და არაა განვითარებაზე ორიენტირებული;</a:t>
            </a:r>
          </a:p>
          <a:p>
            <a:r>
              <a:rPr lang="ka-G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აკრედიტაცია პრაქტიკულად არ გამოიყენება;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600D9F98-47EF-487B-ADE5-DA057561BB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085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E5034-C963-45AD-9AEB-5325E41C8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3347"/>
            <a:ext cx="10396882" cy="480419"/>
          </a:xfrm>
        </p:spPr>
        <p:txBody>
          <a:bodyPr>
            <a:normAutofit fontScale="90000"/>
          </a:bodyPr>
          <a:lstStyle/>
          <a:p>
            <a:r>
              <a:rPr lang="ka-GE" sz="3600" dirty="0"/>
              <a:t>არსებული გარე ხარისხის უზრუნველყოფა</a:t>
            </a:r>
            <a:endParaRPr lang="en-US" sz="36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F05D54-BB97-4824-8962-ED22CB47375A}"/>
              </a:ext>
            </a:extLst>
          </p:cNvPr>
          <p:cNvSpPr/>
          <p:nvPr/>
        </p:nvSpPr>
        <p:spPr>
          <a:xfrm>
            <a:off x="242373" y="4219460"/>
            <a:ext cx="2809301" cy="8007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ადამიანური რესურსი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F84CC14-A5D6-49D6-A0B0-46FB408830F1}"/>
              </a:ext>
            </a:extLst>
          </p:cNvPr>
          <p:cNvSpPr/>
          <p:nvPr/>
        </p:nvSpPr>
        <p:spPr>
          <a:xfrm>
            <a:off x="242373" y="3266284"/>
            <a:ext cx="2809301" cy="8007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მატერიალური რესურსი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B6C8C31-5E1A-4D34-AB2E-490C067589E4}"/>
              </a:ext>
            </a:extLst>
          </p:cNvPr>
          <p:cNvSpPr/>
          <p:nvPr/>
        </p:nvSpPr>
        <p:spPr>
          <a:xfrm>
            <a:off x="242373" y="1359932"/>
            <a:ext cx="2809301" cy="80077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ავტორიზაცია </a:t>
            </a:r>
            <a:r>
              <a:rPr lang="ka-GE" sz="1400" dirty="0"/>
              <a:t>(ინსტიტუციის შეფასება)</a:t>
            </a:r>
            <a:endParaRPr lang="en-US" sz="14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73891FF-B668-4DFE-B739-297867B83892}"/>
              </a:ext>
            </a:extLst>
          </p:cNvPr>
          <p:cNvSpPr/>
          <p:nvPr/>
        </p:nvSpPr>
        <p:spPr>
          <a:xfrm>
            <a:off x="242372" y="2271795"/>
            <a:ext cx="2809301" cy="8007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პროგრამები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A532EA0-AC16-470E-BF19-F4BEBA6D99FE}"/>
              </a:ext>
            </a:extLst>
          </p:cNvPr>
          <p:cNvSpPr/>
          <p:nvPr/>
        </p:nvSpPr>
        <p:spPr>
          <a:xfrm>
            <a:off x="8602330" y="634624"/>
            <a:ext cx="2809301" cy="8007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აკრედიტაცია </a:t>
            </a:r>
            <a:r>
              <a:rPr lang="ka-GE" sz="1400" dirty="0"/>
              <a:t>(პროგრამების შეფასება)</a:t>
            </a:r>
            <a:endParaRPr lang="en-US" sz="1400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8F867DF-995D-46E6-90B4-830FEC9DBBD5}"/>
              </a:ext>
            </a:extLst>
          </p:cNvPr>
          <p:cNvSpPr/>
          <p:nvPr/>
        </p:nvSpPr>
        <p:spPr>
          <a:xfrm>
            <a:off x="8602329" y="1552961"/>
            <a:ext cx="2809301" cy="8007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სწავლის შედეგები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901E9A9-A4D1-4709-8806-409934B1F355}"/>
              </a:ext>
            </a:extLst>
          </p:cNvPr>
          <p:cNvSpPr/>
          <p:nvPr/>
        </p:nvSpPr>
        <p:spPr>
          <a:xfrm>
            <a:off x="8602329" y="2479978"/>
            <a:ext cx="2809301" cy="8007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მეთოდოლოგია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EF6B321-4610-4C08-90D7-2F0A8D04E0B8}"/>
              </a:ext>
            </a:extLst>
          </p:cNvPr>
          <p:cNvSpPr/>
          <p:nvPr/>
        </p:nvSpPr>
        <p:spPr>
          <a:xfrm>
            <a:off x="8602328" y="3429261"/>
            <a:ext cx="2809301" cy="8007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მოსწავლეთა შედეგები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03D0C0F-89E6-47C6-9669-89F4539F83A8}"/>
              </a:ext>
            </a:extLst>
          </p:cNvPr>
          <p:cNvSpPr/>
          <p:nvPr/>
        </p:nvSpPr>
        <p:spPr>
          <a:xfrm>
            <a:off x="8602327" y="4356278"/>
            <a:ext cx="2809301" cy="8007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სასწავლო რესურსები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9A1C595-80C0-4B67-8E50-E7F17E9D5D93}"/>
              </a:ext>
            </a:extLst>
          </p:cNvPr>
          <p:cNvSpPr/>
          <p:nvPr/>
        </p:nvSpPr>
        <p:spPr>
          <a:xfrm>
            <a:off x="8602326" y="5261411"/>
            <a:ext cx="2809301" cy="8007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ხარისხის განვითარება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EAA8D716-1686-42B2-8727-21704C1FA914}"/>
              </a:ext>
            </a:extLst>
          </p:cNvPr>
          <p:cNvSpPr/>
          <p:nvPr/>
        </p:nvSpPr>
        <p:spPr>
          <a:xfrm>
            <a:off x="3161843" y="1359932"/>
            <a:ext cx="352540" cy="35425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72A87424-71FA-4C26-BA86-8A4E051898EE}"/>
              </a:ext>
            </a:extLst>
          </p:cNvPr>
          <p:cNvSpPr/>
          <p:nvPr/>
        </p:nvSpPr>
        <p:spPr>
          <a:xfrm flipH="1">
            <a:off x="7820140" y="634623"/>
            <a:ext cx="451680" cy="542756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5B4BE01F-E7B2-4914-BEA0-045BE2085692}"/>
              </a:ext>
            </a:extLst>
          </p:cNvPr>
          <p:cNvSpPr/>
          <p:nvPr/>
        </p:nvSpPr>
        <p:spPr>
          <a:xfrm>
            <a:off x="3727938" y="1153551"/>
            <a:ext cx="4092201" cy="1674055"/>
          </a:xfrm>
          <a:prstGeom prst="wedgeRectCallout">
            <a:avLst>
              <a:gd name="adj1" fmla="val -56241"/>
              <a:gd name="adj2" fmla="val 67542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b="1" dirty="0">
                <a:solidFill>
                  <a:schemeClr val="bg1"/>
                </a:solidFill>
              </a:rPr>
              <a:t>სავალდებულოა</a:t>
            </a:r>
          </a:p>
          <a:p>
            <a:pPr algn="ctr"/>
            <a:r>
              <a:rPr lang="ka-GE" dirty="0">
                <a:solidFill>
                  <a:schemeClr val="bg1"/>
                </a:solidFill>
              </a:rPr>
              <a:t>ყველა კერძო სკოლა ავტორიზებულია,</a:t>
            </a:r>
          </a:p>
          <a:p>
            <a:pPr algn="ctr"/>
            <a:r>
              <a:rPr lang="ka-GE" dirty="0">
                <a:solidFill>
                  <a:schemeClr val="bg1"/>
                </a:solidFill>
              </a:rPr>
              <a:t>საჯაროები ჩათვლილნი არიან. სულ ამ რეჟიმშია 2309 პროვაიდერი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endParaRPr lang="en-US" dirty="0"/>
          </a:p>
        </p:txBody>
      </p:sp>
      <p:sp>
        <p:nvSpPr>
          <p:cNvPr id="15" name="Speech Bubble: Rectangle 14">
            <a:extLst>
              <a:ext uri="{FF2B5EF4-FFF2-40B4-BE49-F238E27FC236}">
                <a16:creationId xmlns:a16="http://schemas.microsoft.com/office/drawing/2014/main" id="{89AA5ECF-EAEA-4B17-AF64-A51852F9C288}"/>
              </a:ext>
            </a:extLst>
          </p:cNvPr>
          <p:cNvSpPr/>
          <p:nvPr/>
        </p:nvSpPr>
        <p:spPr>
          <a:xfrm>
            <a:off x="3624552" y="3872038"/>
            <a:ext cx="3761691" cy="1832411"/>
          </a:xfrm>
          <a:prstGeom prst="wedgeRectCallout">
            <a:avLst>
              <a:gd name="adj1" fmla="val 60777"/>
              <a:gd name="adj2" fmla="val -524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ნებაყოფლობითია</a:t>
            </a:r>
          </a:p>
          <a:p>
            <a:pPr algn="ctr"/>
            <a:r>
              <a:rPr lang="ka-GE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ქვეყანაში მხოლოდ 1 პროგრამაა აკრედიტებული</a:t>
            </a:r>
          </a:p>
          <a:p>
            <a:pPr algn="ctr"/>
            <a:r>
              <a:rPr lang="ka-GE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სხვა პროგრამების ხარისხი არაა უზრუნველყოფილი</a:t>
            </a:r>
            <a:endParaRPr lang="en-US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endParaRPr lang="en-US" dirty="0"/>
          </a:p>
        </p:txBody>
      </p:sp>
      <p:pic>
        <p:nvPicPr>
          <p:cNvPr id="20" name="Content Placeholder 4">
            <a:extLst>
              <a:ext uri="{FF2B5EF4-FFF2-40B4-BE49-F238E27FC236}">
                <a16:creationId xmlns:a16="http://schemas.microsoft.com/office/drawing/2014/main" id="{D710F575-B8CD-4EDA-AEEB-1FE40CF5A8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</p:spTree>
    <p:extLst>
      <p:ext uri="{BB962C8B-B14F-4D97-AF65-F5344CB8AC3E}">
        <p14:creationId xmlns:p14="http://schemas.microsoft.com/office/powerpoint/2010/main" val="210419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6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E5034-C963-45AD-9AEB-5325E41C8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73347"/>
            <a:ext cx="10396882" cy="480419"/>
          </a:xfrm>
        </p:spPr>
        <p:txBody>
          <a:bodyPr>
            <a:normAutofit fontScale="90000"/>
          </a:bodyPr>
          <a:lstStyle/>
          <a:p>
            <a:r>
              <a:rPr lang="ka-GE" sz="3600" dirty="0"/>
              <a:t>            გარე ხარისხის უზრუნველყოფა</a:t>
            </a:r>
            <a:r>
              <a:rPr lang="en-US" sz="3600" dirty="0"/>
              <a:t>- </a:t>
            </a:r>
            <a:r>
              <a:rPr lang="ka-GE" sz="3600" dirty="0"/>
              <a:t>ხედვა</a:t>
            </a:r>
            <a:endParaRPr lang="en-US" sz="360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AF05D54-BB97-4824-8962-ED22CB47375A}"/>
              </a:ext>
            </a:extLst>
          </p:cNvPr>
          <p:cNvSpPr/>
          <p:nvPr/>
        </p:nvSpPr>
        <p:spPr>
          <a:xfrm>
            <a:off x="363556" y="3335122"/>
            <a:ext cx="2809301" cy="8007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ინსტიტუციური სტანდარტი 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F84CC14-A5D6-49D6-A0B0-46FB408830F1}"/>
              </a:ext>
            </a:extLst>
          </p:cNvPr>
          <p:cNvSpPr/>
          <p:nvPr/>
        </p:nvSpPr>
        <p:spPr>
          <a:xfrm>
            <a:off x="363557" y="2443057"/>
            <a:ext cx="2809301" cy="8007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ინსტიტუციური სტანდარტი 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B6C8C31-5E1A-4D34-AB2E-490C067589E4}"/>
              </a:ext>
            </a:extLst>
          </p:cNvPr>
          <p:cNvSpPr/>
          <p:nvPr/>
        </p:nvSpPr>
        <p:spPr>
          <a:xfrm>
            <a:off x="372735" y="646691"/>
            <a:ext cx="2809301" cy="80077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/>
              <a:t>ავტორიზაცია </a:t>
            </a:r>
            <a:endParaRPr lang="en-US" sz="1400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73891FF-B668-4DFE-B739-297867B83892}"/>
              </a:ext>
            </a:extLst>
          </p:cNvPr>
          <p:cNvSpPr/>
          <p:nvPr/>
        </p:nvSpPr>
        <p:spPr>
          <a:xfrm>
            <a:off x="363558" y="1538756"/>
            <a:ext cx="2809301" cy="8007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ინსტიტუციური სტანდარტი 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EAA8D716-1686-42B2-8727-21704C1FA914}"/>
              </a:ext>
            </a:extLst>
          </p:cNvPr>
          <p:cNvSpPr/>
          <p:nvPr/>
        </p:nvSpPr>
        <p:spPr>
          <a:xfrm>
            <a:off x="3492348" y="612003"/>
            <a:ext cx="352540" cy="536320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2190518-75F8-4B33-BC77-3D7ECCBCA7F8}"/>
              </a:ext>
            </a:extLst>
          </p:cNvPr>
          <p:cNvSpPr/>
          <p:nvPr/>
        </p:nvSpPr>
        <p:spPr>
          <a:xfrm>
            <a:off x="372735" y="4247683"/>
            <a:ext cx="2809301" cy="800776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ინსტიტუციური სტანდარტი 4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180D470-F975-484A-B492-3B4A6E708DA7}"/>
              </a:ext>
            </a:extLst>
          </p:cNvPr>
          <p:cNvSpPr/>
          <p:nvPr/>
        </p:nvSpPr>
        <p:spPr>
          <a:xfrm>
            <a:off x="363555" y="5174435"/>
            <a:ext cx="2809301" cy="80077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a-GE" dirty="0">
                <a:solidFill>
                  <a:schemeClr val="tx1"/>
                </a:solidFill>
              </a:rPr>
              <a:t>პროგრამული სტანდარტი </a:t>
            </a:r>
          </a:p>
          <a:p>
            <a:pPr algn="ctr"/>
            <a:r>
              <a:rPr lang="ka-GE" sz="1400" dirty="0">
                <a:solidFill>
                  <a:schemeClr val="tx1"/>
                </a:solidFill>
              </a:rPr>
              <a:t>(ყოფილი აკრედიტაცია)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11" name="Table 17">
            <a:extLst>
              <a:ext uri="{FF2B5EF4-FFF2-40B4-BE49-F238E27FC236}">
                <a16:creationId xmlns:a16="http://schemas.microsoft.com/office/drawing/2014/main" id="{A2264AE4-7B9A-45F2-8C66-C82B872A6F9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70801" y="612003"/>
            <a:ext cx="7734300" cy="58674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Content Placeholder 4">
            <a:extLst>
              <a:ext uri="{FF2B5EF4-FFF2-40B4-BE49-F238E27FC236}">
                <a16:creationId xmlns:a16="http://schemas.microsoft.com/office/drawing/2014/main" id="{B419B8BE-45A5-41E3-B963-D72ED4AF90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17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0A840A8-F323-4944-A14C-3EB97643D0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1944" y="0"/>
            <a:ext cx="1210056" cy="1155192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259D6EF-133B-42A5-9581-4D322EB4C9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F0A39C2E-D0FC-429C-8631-EB0A7B6BB60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99957" y="365125"/>
            <a:ext cx="8733692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490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FF0000"/>
      </a:accent2>
      <a:accent3>
        <a:srgbClr val="B4C6E7"/>
      </a:accent3>
      <a:accent4>
        <a:srgbClr val="00B0F0"/>
      </a:accent4>
      <a:accent5>
        <a:srgbClr val="5B9BD5"/>
      </a:accent5>
      <a:accent6>
        <a:srgbClr val="0070C0"/>
      </a:accent6>
      <a:hlink>
        <a:srgbClr val="0563C1"/>
      </a:hlink>
      <a:folHlink>
        <a:srgbClr val="FF00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Frosted Glass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</TotalTime>
  <Words>562</Words>
  <Application>Microsoft Office PowerPoint</Application>
  <PresentationFormat>Widescreen</PresentationFormat>
  <Paragraphs>138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Sylfaen</vt:lpstr>
      <vt:lpstr>Times New Roman</vt:lpstr>
      <vt:lpstr>Wingdings</vt:lpstr>
      <vt:lpstr>Office Theme</vt:lpstr>
      <vt:lpstr>ზოგადი</vt:lpstr>
      <vt:lpstr>ხარისხის უზრუნველყოფის სისტემა</vt:lpstr>
      <vt:lpstr>არსებული სტატისტიკა</vt:lpstr>
      <vt:lpstr>საკანონმდებლო მოცემულობა</vt:lpstr>
      <vt:lpstr>ხარისხის უზრუნველყოფის არსებული ჩარჩო</vt:lpstr>
      <vt:lpstr>არსებული სისტემის გამოწვევები</vt:lpstr>
      <vt:lpstr>არსებული გარე ხარისხის უზრუნველყოფა</vt:lpstr>
      <vt:lpstr>            გარე ხარისხის უზრუნველყოფა- ხედვა</vt:lpstr>
      <vt:lpstr>PowerPoint Presentation</vt:lpstr>
      <vt:lpstr>   სტანდარტების შეფასების ორდონიანი სისტება                                               </vt:lpstr>
      <vt:lpstr>   სტანდარტების შეფასების ოთხდონიანი სკალა                                               </vt:lpstr>
      <vt:lpstr>სტანდარტებთან შესაბამისობის პირობა</vt:lpstr>
      <vt:lpstr>საჯარო სკოლების ჩართვა ხარისხის უზრუნველყოფაში</vt:lpstr>
      <vt:lpstr>ხარისხის კულტურის დამკვიდრება</vt:lpstr>
      <vt:lpstr>თვითშეფასება- განვითარების ინსტრუმენტი</vt:lpstr>
      <vt:lpstr>ხარისხის სისტემის ხედვა</vt:lpstr>
      <vt:lpstr>გარე შემფასებლის როლი</vt:lpstr>
      <vt:lpstr>ხარისხის უზრუნველყოფის სპეციალისტის სტატუსი</vt:lpstr>
      <vt:lpstr>ექსპერტთა კორპუსის სტრუქტურა</vt:lpstr>
      <vt:lpstr>ავტორიზაციის საბჭო</vt:lpstr>
      <vt:lpstr>მხარდაჭერის ღონისძიებები</vt:lpstr>
      <vt:lpstr>საერთაშორისო პროგრამებთან მიმართებით არსებული გამოწვევები:</vt:lpstr>
      <vt:lpstr>საერთაშორისო პროგრამებთან მიმართებით:</vt:lpstr>
      <vt:lpstr>პროცესების დიგიტალიზაცია (EMIS)</vt:lpstr>
      <vt:lpstr>რას ველოდეთ 2021 წელს?</vt:lpstr>
      <vt:lpstr>კახაბერ ერაძე, დირექტორის მოადგილე e-mail: k.eradze@eqe.ge fb: Kakhaber Eradze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კახაბერ ერაძე</dc:creator>
  <cp:lastModifiedBy>კახაბერ ერაძე</cp:lastModifiedBy>
  <cp:revision>21</cp:revision>
  <dcterms:created xsi:type="dcterms:W3CDTF">2021-01-23T07:44:26Z</dcterms:created>
  <dcterms:modified xsi:type="dcterms:W3CDTF">2021-01-23T14:18:21Z</dcterms:modified>
</cp:coreProperties>
</file>