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3692" r:id="rId5"/>
    <p:sldMasterId id="2147483675" r:id="rId6"/>
    <p:sldMasterId id="2147483648" r:id="rId7"/>
    <p:sldMasterId id="2147483696" r:id="rId8"/>
  </p:sldMasterIdLst>
  <p:notesMasterIdLst>
    <p:notesMasterId r:id="rId25"/>
  </p:notesMasterIdLst>
  <p:handoutMasterIdLst>
    <p:handoutMasterId r:id="rId26"/>
  </p:handoutMasterIdLst>
  <p:sldIdLst>
    <p:sldId id="305" r:id="rId9"/>
    <p:sldId id="312" r:id="rId10"/>
    <p:sldId id="316" r:id="rId11"/>
    <p:sldId id="294" r:id="rId12"/>
    <p:sldId id="295" r:id="rId13"/>
    <p:sldId id="303" r:id="rId14"/>
    <p:sldId id="304" r:id="rId15"/>
    <p:sldId id="308" r:id="rId16"/>
    <p:sldId id="309" r:id="rId17"/>
    <p:sldId id="320" r:id="rId18"/>
    <p:sldId id="321" r:id="rId19"/>
    <p:sldId id="322" r:id="rId20"/>
    <p:sldId id="323" r:id="rId21"/>
    <p:sldId id="325" r:id="rId22"/>
    <p:sldId id="327" r:id="rId23"/>
    <p:sldId id="329" r:id="rId24"/>
  </p:sldIdLst>
  <p:sldSz cx="9144000" cy="6858000" type="screen4x3"/>
  <p:notesSz cx="6797675" cy="9926638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47886E-8239-4C06-BEAE-FFAF07ECB125}" v="7" dt="2021-01-27T15:10:07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8868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57AF8F-203D-46CF-A21D-9B49EF749DFB}" type="doc">
      <dgm:prSet loTypeId="urn:microsoft.com/office/officeart/2005/8/layout/hierarchy4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t-EE"/>
        </a:p>
      </dgm:t>
    </dgm:pt>
    <dgm:pt modelId="{5DF2479C-43F4-41F4-9EA6-6907C36AE311}">
      <dgm:prSet phldrT="[Tekst]" custT="1"/>
      <dgm:spPr>
        <a:solidFill>
          <a:schemeClr val="tx2">
            <a:lumMod val="40000"/>
            <a:lumOff val="60000"/>
            <a:alpha val="80000"/>
          </a:schemeClr>
        </a:solidFill>
      </dgm:spPr>
      <dgm:t>
        <a:bodyPr/>
        <a:lstStyle/>
        <a:p>
          <a:r>
            <a:rPr lang="et-EE" sz="2000" dirty="0">
              <a:solidFill>
                <a:schemeClr val="tx2"/>
              </a:solidFill>
            </a:rPr>
            <a:t>VET</a:t>
          </a:r>
        </a:p>
      </dgm:t>
    </dgm:pt>
    <dgm:pt modelId="{278AAC0F-1064-4607-BC95-551927D84D6D}" type="parTrans" cxnId="{560E2484-E6C4-4213-B2B7-84A60BF6E822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78997968-6CB7-4B5A-9FC9-14225471F7CF}" type="sibTrans" cxnId="{560E2484-E6C4-4213-B2B7-84A60BF6E822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1B1104AF-EF5B-42C9-99DD-07D3F37DAFE6}">
      <dgm:prSet phldrT="[Tekst]" custT="1"/>
      <dgm:spPr>
        <a:solidFill>
          <a:schemeClr val="accent4">
            <a:lumMod val="20000"/>
            <a:lumOff val="80000"/>
            <a:alpha val="70000"/>
          </a:schemeClr>
        </a:solidFill>
      </dgm:spPr>
      <dgm:t>
        <a:bodyPr/>
        <a:lstStyle/>
        <a:p>
          <a:r>
            <a:rPr lang="et-EE" sz="2000" dirty="0" err="1">
              <a:solidFill>
                <a:schemeClr val="tx2"/>
              </a:solidFill>
            </a:rPr>
            <a:t>formal</a:t>
          </a:r>
          <a:r>
            <a:rPr lang="et-EE" sz="2000" dirty="0">
              <a:solidFill>
                <a:schemeClr val="tx2"/>
              </a:solidFill>
            </a:rPr>
            <a:t> </a:t>
          </a:r>
          <a:r>
            <a:rPr lang="et-EE" sz="2000" dirty="0" err="1">
              <a:solidFill>
                <a:schemeClr val="tx2"/>
              </a:solidFill>
            </a:rPr>
            <a:t>education</a:t>
          </a:r>
          <a:endParaRPr lang="et-EE" sz="2000" dirty="0">
            <a:solidFill>
              <a:schemeClr val="tx2"/>
            </a:solidFill>
          </a:endParaRPr>
        </a:p>
      </dgm:t>
    </dgm:pt>
    <dgm:pt modelId="{9ABD5EC1-ED3A-4EF9-9537-C7B93321EF73}" type="parTrans" cxnId="{910928FF-69BF-4095-90B9-1FA1E0A96052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02B12677-861E-4D3C-B089-88BFCCF007B1}" type="sibTrans" cxnId="{910928FF-69BF-4095-90B9-1FA1E0A96052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22509929-7F26-4241-946D-80A9C96D107E}">
      <dgm:prSet phldrT="[Tekst]" custT="1"/>
      <dgm:spPr>
        <a:solidFill>
          <a:srgbClr val="C4EEA4">
            <a:alpha val="50000"/>
          </a:srgbClr>
        </a:solidFill>
      </dgm:spPr>
      <dgm:t>
        <a:bodyPr/>
        <a:lstStyle/>
        <a:p>
          <a:r>
            <a:rPr lang="et-EE" sz="2000" dirty="0" err="1">
              <a:solidFill>
                <a:schemeClr val="tx2"/>
              </a:solidFill>
            </a:rPr>
            <a:t>initial</a:t>
          </a:r>
          <a:r>
            <a:rPr lang="et-EE" sz="2000" dirty="0">
              <a:solidFill>
                <a:schemeClr val="tx2"/>
              </a:solidFill>
            </a:rPr>
            <a:t> </a:t>
          </a:r>
          <a:r>
            <a:rPr lang="et-EE" sz="2000" dirty="0" err="1">
              <a:solidFill>
                <a:schemeClr val="tx2"/>
              </a:solidFill>
            </a:rPr>
            <a:t>training</a:t>
          </a:r>
          <a:endParaRPr lang="et-EE" sz="2000" dirty="0">
            <a:solidFill>
              <a:schemeClr val="tx2"/>
            </a:solidFill>
          </a:endParaRPr>
        </a:p>
      </dgm:t>
    </dgm:pt>
    <dgm:pt modelId="{C1A450C3-11D2-4FFE-BC5E-3CC3B5C87A8E}" type="parTrans" cxnId="{725AB081-66BF-4E81-80C7-B217F3B53005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FF92CE96-2722-45CE-A8CB-709D74C1BB92}" type="sibTrans" cxnId="{725AB081-66BF-4E81-80C7-B217F3B53005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F8F87471-A911-4E5D-AE24-C74EFDC12585}">
      <dgm:prSet phldrT="[Tekst]" custT="1"/>
      <dgm:spPr>
        <a:solidFill>
          <a:srgbClr val="FFFF99">
            <a:alpha val="50000"/>
          </a:srgbClr>
        </a:solidFill>
      </dgm:spPr>
      <dgm:t>
        <a:bodyPr/>
        <a:lstStyle/>
        <a:p>
          <a:endParaRPr lang="et-EE" sz="2000" dirty="0">
            <a:solidFill>
              <a:schemeClr val="accent2">
                <a:lumMod val="75000"/>
              </a:schemeClr>
            </a:solidFill>
          </a:endParaRPr>
        </a:p>
        <a:p>
          <a:r>
            <a:rPr lang="et-EE" sz="2000" dirty="0" err="1">
              <a:solidFill>
                <a:schemeClr val="tx2"/>
              </a:solidFill>
            </a:rPr>
            <a:t>continuing</a:t>
          </a:r>
          <a:r>
            <a:rPr lang="et-EE" sz="2000" dirty="0">
              <a:solidFill>
                <a:schemeClr val="tx2"/>
              </a:solidFill>
            </a:rPr>
            <a:t> </a:t>
          </a:r>
          <a:r>
            <a:rPr lang="et-EE" sz="2000" dirty="0" err="1">
              <a:solidFill>
                <a:schemeClr val="tx2"/>
              </a:solidFill>
            </a:rPr>
            <a:t>training</a:t>
          </a:r>
          <a:endParaRPr lang="et-EE" sz="2000" dirty="0">
            <a:solidFill>
              <a:schemeClr val="tx2"/>
            </a:solidFill>
          </a:endParaRPr>
        </a:p>
        <a:p>
          <a:endParaRPr lang="et-EE" sz="2000" dirty="0">
            <a:solidFill>
              <a:schemeClr val="accent2">
                <a:lumMod val="75000"/>
              </a:schemeClr>
            </a:solidFill>
          </a:endParaRPr>
        </a:p>
      </dgm:t>
    </dgm:pt>
    <dgm:pt modelId="{975168D1-8D5D-4E90-9981-76FC72841627}" type="parTrans" cxnId="{C47C225F-10AE-4320-80DE-4A913D217E95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53843EE5-5BEB-46F7-8F09-EEDB79595259}" type="sibTrans" cxnId="{C47C225F-10AE-4320-80DE-4A913D217E95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711C941D-F9FC-42A9-8AF0-CE5AE71A5E12}">
      <dgm:prSet phldrT="[Tekst]" custT="1"/>
      <dgm:spPr>
        <a:solidFill>
          <a:schemeClr val="tx2">
            <a:lumMod val="20000"/>
            <a:lumOff val="80000"/>
            <a:alpha val="70000"/>
          </a:schemeClr>
        </a:solidFill>
      </dgm:spPr>
      <dgm:t>
        <a:bodyPr/>
        <a:lstStyle/>
        <a:p>
          <a:pPr algn="l"/>
          <a:r>
            <a:rPr lang="en-US" sz="2000" b="0" dirty="0">
              <a:solidFill>
                <a:schemeClr val="tx2"/>
              </a:solidFill>
            </a:rPr>
            <a:t>additional training</a:t>
          </a:r>
          <a:endParaRPr lang="et-EE" sz="2000" b="0" dirty="0">
            <a:solidFill>
              <a:schemeClr val="tx2"/>
            </a:solidFill>
          </a:endParaRPr>
        </a:p>
      </dgm:t>
    </dgm:pt>
    <dgm:pt modelId="{DFC9DDE8-4C27-4774-96EB-388C05BA73C8}" type="parTrans" cxnId="{31188DE4-B506-4717-BF59-5673F4429B8F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A20F0D29-421A-47DA-B618-08CCB72C96C8}" type="sibTrans" cxnId="{31188DE4-B506-4717-BF59-5673F4429B8F}">
      <dgm:prSet/>
      <dgm:spPr/>
      <dgm:t>
        <a:bodyPr/>
        <a:lstStyle/>
        <a:p>
          <a:endParaRPr lang="et-EE" sz="2000">
            <a:solidFill>
              <a:schemeClr val="accent2">
                <a:lumMod val="75000"/>
              </a:schemeClr>
            </a:solidFill>
          </a:endParaRPr>
        </a:p>
      </dgm:t>
    </dgm:pt>
    <dgm:pt modelId="{94442B52-A52E-450A-8A78-C91C7D4DD04F}" type="pres">
      <dgm:prSet presAssocID="{3957AF8F-203D-46CF-A21D-9B49EF749DF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7D64D5-00F7-4619-8A47-3DF34C488337}" type="pres">
      <dgm:prSet presAssocID="{5DF2479C-43F4-41F4-9EA6-6907C36AE311}" presName="vertOne" presStyleCnt="0"/>
      <dgm:spPr/>
    </dgm:pt>
    <dgm:pt modelId="{91F9F985-93FC-4CC2-AD83-C8CB653AFCB8}" type="pres">
      <dgm:prSet presAssocID="{5DF2479C-43F4-41F4-9EA6-6907C36AE311}" presName="txOne" presStyleLbl="node0" presStyleIdx="0" presStyleCnt="1" custLinFactY="-14356" custLinFactNeighborX="-1672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5A4B32-A88B-46F8-8A0F-94743114D603}" type="pres">
      <dgm:prSet presAssocID="{5DF2479C-43F4-41F4-9EA6-6907C36AE311}" presName="parTransOne" presStyleCnt="0"/>
      <dgm:spPr/>
    </dgm:pt>
    <dgm:pt modelId="{E6B15272-A87C-41FB-AF94-8E12A8E02A25}" type="pres">
      <dgm:prSet presAssocID="{5DF2479C-43F4-41F4-9EA6-6907C36AE311}" presName="horzOne" presStyleCnt="0"/>
      <dgm:spPr/>
    </dgm:pt>
    <dgm:pt modelId="{FFD33E03-F01E-43F2-A547-6B3D871A7043}" type="pres">
      <dgm:prSet presAssocID="{1B1104AF-EF5B-42C9-99DD-07D3F37DAFE6}" presName="vertTwo" presStyleCnt="0"/>
      <dgm:spPr/>
    </dgm:pt>
    <dgm:pt modelId="{0E3833FE-D1A4-4BCF-BB07-EFB406AF7190}" type="pres">
      <dgm:prSet presAssocID="{1B1104AF-EF5B-42C9-99DD-07D3F37DAFE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A5C33F-0E8F-4365-9AF2-85E1B240B9AF}" type="pres">
      <dgm:prSet presAssocID="{1B1104AF-EF5B-42C9-99DD-07D3F37DAFE6}" presName="parTransTwo" presStyleCnt="0"/>
      <dgm:spPr/>
    </dgm:pt>
    <dgm:pt modelId="{331990D4-E557-4552-BC91-1C2CD9293A91}" type="pres">
      <dgm:prSet presAssocID="{1B1104AF-EF5B-42C9-99DD-07D3F37DAFE6}" presName="horzTwo" presStyleCnt="0"/>
      <dgm:spPr/>
    </dgm:pt>
    <dgm:pt modelId="{574B8AE2-7D52-4044-B184-08D9EB5D6BE4}" type="pres">
      <dgm:prSet presAssocID="{22509929-7F26-4241-946D-80A9C96D107E}" presName="vertThree" presStyleCnt="0"/>
      <dgm:spPr/>
    </dgm:pt>
    <dgm:pt modelId="{AEEDAAED-05F9-49A0-AC3A-4A9F2A5AC273}" type="pres">
      <dgm:prSet presAssocID="{22509929-7F26-4241-946D-80A9C96D107E}" presName="txThree" presStyleLbl="node3" presStyleIdx="0" presStyleCnt="2" custLinFactNeighborX="-11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A51B48-4E03-446F-AA8F-473935C0C0F3}" type="pres">
      <dgm:prSet presAssocID="{22509929-7F26-4241-946D-80A9C96D107E}" presName="horzThree" presStyleCnt="0"/>
      <dgm:spPr/>
    </dgm:pt>
    <dgm:pt modelId="{ACF26CE7-D58F-4057-919A-4F78D505856B}" type="pres">
      <dgm:prSet presAssocID="{FF92CE96-2722-45CE-A8CB-709D74C1BB92}" presName="sibSpaceThree" presStyleCnt="0"/>
      <dgm:spPr/>
    </dgm:pt>
    <dgm:pt modelId="{DBCAAF5C-33CA-4C00-808D-B6E4D1AD4A69}" type="pres">
      <dgm:prSet presAssocID="{F8F87471-A911-4E5D-AE24-C74EFDC12585}" presName="vertThree" presStyleCnt="0"/>
      <dgm:spPr/>
    </dgm:pt>
    <dgm:pt modelId="{3A578C96-B55E-4139-A498-3C11D5F7AF83}" type="pres">
      <dgm:prSet presAssocID="{F8F87471-A911-4E5D-AE24-C74EFDC12585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252DEA-EFC2-4EE1-A0FC-D62C3909E9B8}" type="pres">
      <dgm:prSet presAssocID="{F8F87471-A911-4E5D-AE24-C74EFDC12585}" presName="horzThree" presStyleCnt="0"/>
      <dgm:spPr/>
    </dgm:pt>
    <dgm:pt modelId="{689A50B8-1131-444A-9CCB-825C727A0FA6}" type="pres">
      <dgm:prSet presAssocID="{02B12677-861E-4D3C-B089-88BFCCF007B1}" presName="sibSpaceTwo" presStyleCnt="0"/>
      <dgm:spPr/>
    </dgm:pt>
    <dgm:pt modelId="{F6EFF0C4-5EA6-4B03-9A80-09CEB5639D58}" type="pres">
      <dgm:prSet presAssocID="{711C941D-F9FC-42A9-8AF0-CE5AE71A5E12}" presName="vertTwo" presStyleCnt="0"/>
      <dgm:spPr/>
    </dgm:pt>
    <dgm:pt modelId="{08604872-F925-44D6-B972-96D2FF6E7C56}" type="pres">
      <dgm:prSet presAssocID="{711C941D-F9FC-42A9-8AF0-CE5AE71A5E12}" presName="txTwo" presStyleLbl="node2" presStyleIdx="1" presStyleCnt="2" custLinFactNeighborX="3782" custLinFactNeighborY="6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1343D4-85AE-4E78-A53F-838447873816}" type="pres">
      <dgm:prSet presAssocID="{711C941D-F9FC-42A9-8AF0-CE5AE71A5E12}" presName="horzTwo" presStyleCnt="0"/>
      <dgm:spPr/>
    </dgm:pt>
  </dgm:ptLst>
  <dgm:cxnLst>
    <dgm:cxn modelId="{751D7112-ADE0-4C92-A6D9-F5A1D441404E}" type="presOf" srcId="{3957AF8F-203D-46CF-A21D-9B49EF749DFB}" destId="{94442B52-A52E-450A-8A78-C91C7D4DD04F}" srcOrd="0" destOrd="0" presId="urn:microsoft.com/office/officeart/2005/8/layout/hierarchy4"/>
    <dgm:cxn modelId="{21969D1B-8030-4062-9957-548C8340DA97}" type="presOf" srcId="{F8F87471-A911-4E5D-AE24-C74EFDC12585}" destId="{3A578C96-B55E-4139-A498-3C11D5F7AF83}" srcOrd="0" destOrd="0" presId="urn:microsoft.com/office/officeart/2005/8/layout/hierarchy4"/>
    <dgm:cxn modelId="{129CE74E-0B28-425A-B761-62A603736419}" type="presOf" srcId="{711C941D-F9FC-42A9-8AF0-CE5AE71A5E12}" destId="{08604872-F925-44D6-B972-96D2FF6E7C56}" srcOrd="0" destOrd="0" presId="urn:microsoft.com/office/officeart/2005/8/layout/hierarchy4"/>
    <dgm:cxn modelId="{0D79928A-92E9-4E52-92C6-FA70FA70903F}" type="presOf" srcId="{1B1104AF-EF5B-42C9-99DD-07D3F37DAFE6}" destId="{0E3833FE-D1A4-4BCF-BB07-EFB406AF7190}" srcOrd="0" destOrd="0" presId="urn:microsoft.com/office/officeart/2005/8/layout/hierarchy4"/>
    <dgm:cxn modelId="{3A1C17A2-086A-4C12-8F95-9EA234F9BD56}" type="presOf" srcId="{22509929-7F26-4241-946D-80A9C96D107E}" destId="{AEEDAAED-05F9-49A0-AC3A-4A9F2A5AC273}" srcOrd="0" destOrd="0" presId="urn:microsoft.com/office/officeart/2005/8/layout/hierarchy4"/>
    <dgm:cxn modelId="{C47C225F-10AE-4320-80DE-4A913D217E95}" srcId="{1B1104AF-EF5B-42C9-99DD-07D3F37DAFE6}" destId="{F8F87471-A911-4E5D-AE24-C74EFDC12585}" srcOrd="1" destOrd="0" parTransId="{975168D1-8D5D-4E90-9981-76FC72841627}" sibTransId="{53843EE5-5BEB-46F7-8F09-EEDB79595259}"/>
    <dgm:cxn modelId="{CED67CFD-A71E-4865-AB22-2E3647E482AC}" type="presOf" srcId="{5DF2479C-43F4-41F4-9EA6-6907C36AE311}" destId="{91F9F985-93FC-4CC2-AD83-C8CB653AFCB8}" srcOrd="0" destOrd="0" presId="urn:microsoft.com/office/officeart/2005/8/layout/hierarchy4"/>
    <dgm:cxn modelId="{560E2484-E6C4-4213-B2B7-84A60BF6E822}" srcId="{3957AF8F-203D-46CF-A21D-9B49EF749DFB}" destId="{5DF2479C-43F4-41F4-9EA6-6907C36AE311}" srcOrd="0" destOrd="0" parTransId="{278AAC0F-1064-4607-BC95-551927D84D6D}" sibTransId="{78997968-6CB7-4B5A-9FC9-14225471F7CF}"/>
    <dgm:cxn modelId="{31188DE4-B506-4717-BF59-5673F4429B8F}" srcId="{5DF2479C-43F4-41F4-9EA6-6907C36AE311}" destId="{711C941D-F9FC-42A9-8AF0-CE5AE71A5E12}" srcOrd="1" destOrd="0" parTransId="{DFC9DDE8-4C27-4774-96EB-388C05BA73C8}" sibTransId="{A20F0D29-421A-47DA-B618-08CCB72C96C8}"/>
    <dgm:cxn modelId="{910928FF-69BF-4095-90B9-1FA1E0A96052}" srcId="{5DF2479C-43F4-41F4-9EA6-6907C36AE311}" destId="{1B1104AF-EF5B-42C9-99DD-07D3F37DAFE6}" srcOrd="0" destOrd="0" parTransId="{9ABD5EC1-ED3A-4EF9-9537-C7B93321EF73}" sibTransId="{02B12677-861E-4D3C-B089-88BFCCF007B1}"/>
    <dgm:cxn modelId="{725AB081-66BF-4E81-80C7-B217F3B53005}" srcId="{1B1104AF-EF5B-42C9-99DD-07D3F37DAFE6}" destId="{22509929-7F26-4241-946D-80A9C96D107E}" srcOrd="0" destOrd="0" parTransId="{C1A450C3-11D2-4FFE-BC5E-3CC3B5C87A8E}" sibTransId="{FF92CE96-2722-45CE-A8CB-709D74C1BB92}"/>
    <dgm:cxn modelId="{3096DC36-AB49-4437-AD6C-11DB32516068}" type="presParOf" srcId="{94442B52-A52E-450A-8A78-C91C7D4DD04F}" destId="{E97D64D5-00F7-4619-8A47-3DF34C488337}" srcOrd="0" destOrd="0" presId="urn:microsoft.com/office/officeart/2005/8/layout/hierarchy4"/>
    <dgm:cxn modelId="{14570CDD-0C07-461D-A72C-EA37FE7E1D45}" type="presParOf" srcId="{E97D64D5-00F7-4619-8A47-3DF34C488337}" destId="{91F9F985-93FC-4CC2-AD83-C8CB653AFCB8}" srcOrd="0" destOrd="0" presId="urn:microsoft.com/office/officeart/2005/8/layout/hierarchy4"/>
    <dgm:cxn modelId="{672F600C-5A46-43AC-B54B-4F2B6F4F5B30}" type="presParOf" srcId="{E97D64D5-00F7-4619-8A47-3DF34C488337}" destId="{7E5A4B32-A88B-46F8-8A0F-94743114D603}" srcOrd="1" destOrd="0" presId="urn:microsoft.com/office/officeart/2005/8/layout/hierarchy4"/>
    <dgm:cxn modelId="{450B702D-4267-456C-A3C2-F476EA63C42F}" type="presParOf" srcId="{E97D64D5-00F7-4619-8A47-3DF34C488337}" destId="{E6B15272-A87C-41FB-AF94-8E12A8E02A25}" srcOrd="2" destOrd="0" presId="urn:microsoft.com/office/officeart/2005/8/layout/hierarchy4"/>
    <dgm:cxn modelId="{0116F4B5-FC5F-43CC-AF46-560A8594D498}" type="presParOf" srcId="{E6B15272-A87C-41FB-AF94-8E12A8E02A25}" destId="{FFD33E03-F01E-43F2-A547-6B3D871A7043}" srcOrd="0" destOrd="0" presId="urn:microsoft.com/office/officeart/2005/8/layout/hierarchy4"/>
    <dgm:cxn modelId="{FDDF557A-3782-4220-9634-3EE26EFE96A4}" type="presParOf" srcId="{FFD33E03-F01E-43F2-A547-6B3D871A7043}" destId="{0E3833FE-D1A4-4BCF-BB07-EFB406AF7190}" srcOrd="0" destOrd="0" presId="urn:microsoft.com/office/officeart/2005/8/layout/hierarchy4"/>
    <dgm:cxn modelId="{1E36542A-92D8-45B4-B76A-DF3D75BB0EE2}" type="presParOf" srcId="{FFD33E03-F01E-43F2-A547-6B3D871A7043}" destId="{B7A5C33F-0E8F-4365-9AF2-85E1B240B9AF}" srcOrd="1" destOrd="0" presId="urn:microsoft.com/office/officeart/2005/8/layout/hierarchy4"/>
    <dgm:cxn modelId="{CDA17CA1-AD6A-4041-8759-871FD07CD15E}" type="presParOf" srcId="{FFD33E03-F01E-43F2-A547-6B3D871A7043}" destId="{331990D4-E557-4552-BC91-1C2CD9293A91}" srcOrd="2" destOrd="0" presId="urn:microsoft.com/office/officeart/2005/8/layout/hierarchy4"/>
    <dgm:cxn modelId="{702EF37D-DA86-4A0F-91CB-DA90BFB37957}" type="presParOf" srcId="{331990D4-E557-4552-BC91-1C2CD9293A91}" destId="{574B8AE2-7D52-4044-B184-08D9EB5D6BE4}" srcOrd="0" destOrd="0" presId="urn:microsoft.com/office/officeart/2005/8/layout/hierarchy4"/>
    <dgm:cxn modelId="{07203E17-F53A-4CAE-85F8-003AD28A7FA3}" type="presParOf" srcId="{574B8AE2-7D52-4044-B184-08D9EB5D6BE4}" destId="{AEEDAAED-05F9-49A0-AC3A-4A9F2A5AC273}" srcOrd="0" destOrd="0" presId="urn:microsoft.com/office/officeart/2005/8/layout/hierarchy4"/>
    <dgm:cxn modelId="{E22D123B-F849-45D5-B148-320077838051}" type="presParOf" srcId="{574B8AE2-7D52-4044-B184-08D9EB5D6BE4}" destId="{BAA51B48-4E03-446F-AA8F-473935C0C0F3}" srcOrd="1" destOrd="0" presId="urn:microsoft.com/office/officeart/2005/8/layout/hierarchy4"/>
    <dgm:cxn modelId="{939B9771-D5F4-4F26-AA10-17954BC18FDB}" type="presParOf" srcId="{331990D4-E557-4552-BC91-1C2CD9293A91}" destId="{ACF26CE7-D58F-4057-919A-4F78D505856B}" srcOrd="1" destOrd="0" presId="urn:microsoft.com/office/officeart/2005/8/layout/hierarchy4"/>
    <dgm:cxn modelId="{40FE29E6-6398-46EA-92DE-7E90E3857514}" type="presParOf" srcId="{331990D4-E557-4552-BC91-1C2CD9293A91}" destId="{DBCAAF5C-33CA-4C00-808D-B6E4D1AD4A69}" srcOrd="2" destOrd="0" presId="urn:microsoft.com/office/officeart/2005/8/layout/hierarchy4"/>
    <dgm:cxn modelId="{49D0617D-3634-4305-B27F-62E013E3EB6B}" type="presParOf" srcId="{DBCAAF5C-33CA-4C00-808D-B6E4D1AD4A69}" destId="{3A578C96-B55E-4139-A498-3C11D5F7AF83}" srcOrd="0" destOrd="0" presId="urn:microsoft.com/office/officeart/2005/8/layout/hierarchy4"/>
    <dgm:cxn modelId="{B8AE88A0-0333-43D8-81A8-787704FA88DC}" type="presParOf" srcId="{DBCAAF5C-33CA-4C00-808D-B6E4D1AD4A69}" destId="{EE252DEA-EFC2-4EE1-A0FC-D62C3909E9B8}" srcOrd="1" destOrd="0" presId="urn:microsoft.com/office/officeart/2005/8/layout/hierarchy4"/>
    <dgm:cxn modelId="{2DD683A6-C456-4396-854E-666B8AC4804A}" type="presParOf" srcId="{E6B15272-A87C-41FB-AF94-8E12A8E02A25}" destId="{689A50B8-1131-444A-9CCB-825C727A0FA6}" srcOrd="1" destOrd="0" presId="urn:microsoft.com/office/officeart/2005/8/layout/hierarchy4"/>
    <dgm:cxn modelId="{9AEFE7B6-9DED-43FA-AEEF-0A46B7E4CC41}" type="presParOf" srcId="{E6B15272-A87C-41FB-AF94-8E12A8E02A25}" destId="{F6EFF0C4-5EA6-4B03-9A80-09CEB5639D58}" srcOrd="2" destOrd="0" presId="urn:microsoft.com/office/officeart/2005/8/layout/hierarchy4"/>
    <dgm:cxn modelId="{3BAC58C3-3074-40DB-92F8-6B3E3A6CB4D8}" type="presParOf" srcId="{F6EFF0C4-5EA6-4B03-9A80-09CEB5639D58}" destId="{08604872-F925-44D6-B972-96D2FF6E7C56}" srcOrd="0" destOrd="0" presId="urn:microsoft.com/office/officeart/2005/8/layout/hierarchy4"/>
    <dgm:cxn modelId="{87FB3B91-D27F-4BDF-959F-B1225582CEAF}" type="presParOf" srcId="{F6EFF0C4-5EA6-4B03-9A80-09CEB5639D58}" destId="{891343D4-85AE-4E78-A53F-83844787381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BCFB24-8E99-4612-A837-0E309FF59E7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t-EE"/>
        </a:p>
      </dgm:t>
    </dgm:pt>
    <dgm:pt modelId="{A34119AE-24C0-481C-BFDD-5A565B75B262}">
      <dgm:prSet phldrT="[Teks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CCFFFF"/>
        </a:solidFill>
      </dgm:spPr>
      <dgm:t>
        <a:bodyPr/>
        <a:lstStyle/>
        <a:p>
          <a:r>
            <a:rPr lang="et-EE" sz="2000" dirty="0" err="1"/>
            <a:t>Credit</a:t>
          </a:r>
          <a:r>
            <a:rPr lang="et-EE" sz="2000" dirty="0"/>
            <a:t> </a:t>
          </a:r>
          <a:r>
            <a:rPr lang="et-EE" sz="2000" dirty="0" err="1"/>
            <a:t>point</a:t>
          </a:r>
          <a:endParaRPr lang="et-EE" sz="2000" dirty="0"/>
        </a:p>
        <a:p>
          <a:r>
            <a:rPr lang="et-EE" sz="2000" dirty="0"/>
            <a:t>EKAP</a:t>
          </a:r>
        </a:p>
      </dgm:t>
    </dgm:pt>
    <dgm:pt modelId="{20DCFDC1-5EF4-4C66-97DE-EBD81DA127A5}" type="parTrans" cxnId="{31C7CAA1-A693-44B5-8F2B-245926725F60}">
      <dgm:prSet/>
      <dgm:spPr/>
      <dgm:t>
        <a:bodyPr/>
        <a:lstStyle/>
        <a:p>
          <a:endParaRPr lang="et-EE" sz="2000"/>
        </a:p>
      </dgm:t>
    </dgm:pt>
    <dgm:pt modelId="{B511BBBF-99CD-4631-A56D-85B023B94882}" type="sibTrans" cxnId="{31C7CAA1-A693-44B5-8F2B-245926725F60}">
      <dgm:prSet/>
      <dgm:spPr/>
      <dgm:t>
        <a:bodyPr/>
        <a:lstStyle/>
        <a:p>
          <a:endParaRPr lang="et-EE" sz="2000"/>
        </a:p>
      </dgm:t>
    </dgm:pt>
    <dgm:pt modelId="{E55A8FC2-3B0E-4450-A85A-19F229578FBD}">
      <dgm:prSet phldrT="[Teks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t-EE" sz="2000" dirty="0"/>
            <a:t> </a:t>
          </a:r>
          <a:r>
            <a:rPr lang="en-US" sz="2000" dirty="0"/>
            <a:t>the relative importance of the </a:t>
          </a:r>
          <a:r>
            <a:rPr lang="et-EE" sz="2000" dirty="0"/>
            <a:t>LO </a:t>
          </a:r>
          <a:r>
            <a:rPr lang="en-US" sz="2000" dirty="0"/>
            <a:t>for participation</a:t>
          </a:r>
          <a:r>
            <a:rPr lang="fi-FI" sz="2000" dirty="0"/>
            <a:t> </a:t>
          </a:r>
          <a:r>
            <a:rPr lang="et-EE" sz="2000" dirty="0"/>
            <a:t>on </a:t>
          </a:r>
          <a:r>
            <a:rPr lang="et-EE" sz="2000" dirty="0" err="1"/>
            <a:t>the</a:t>
          </a:r>
          <a:endParaRPr lang="et-EE" sz="2000" dirty="0"/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err="1"/>
            <a:t>labour</a:t>
          </a:r>
          <a:r>
            <a:rPr lang="en-US" sz="2000" dirty="0"/>
            <a:t> market</a:t>
          </a:r>
          <a:endParaRPr lang="et-EE" sz="2000" dirty="0"/>
        </a:p>
      </dgm:t>
    </dgm:pt>
    <dgm:pt modelId="{ABCBCD69-2859-44B8-BF55-49E2EAAB1EDD}" type="parTrans" cxnId="{FDF67C9E-31D7-4C94-8C3D-02DF3053939A}">
      <dgm:prSet/>
      <dgm:spPr/>
      <dgm:t>
        <a:bodyPr/>
        <a:lstStyle/>
        <a:p>
          <a:endParaRPr lang="et-EE" sz="2000"/>
        </a:p>
      </dgm:t>
    </dgm:pt>
    <dgm:pt modelId="{BCF0F4E5-C201-444A-97B5-72AAF86154B0}" type="sibTrans" cxnId="{FDF67C9E-31D7-4C94-8C3D-02DF3053939A}">
      <dgm:prSet/>
      <dgm:spPr/>
      <dgm:t>
        <a:bodyPr/>
        <a:lstStyle/>
        <a:p>
          <a:endParaRPr lang="et-EE" sz="2000"/>
        </a:p>
      </dgm:t>
    </dgm:pt>
    <dgm:pt modelId="{732F968E-F899-43AC-9A11-839ADB915610}">
      <dgm:prSet phldrT="[Teks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/>
            <a:t>the complexity, scope and volume of learning outcomes in the </a:t>
          </a:r>
          <a:r>
            <a:rPr lang="et-EE" sz="2000" dirty="0" err="1"/>
            <a:t>module</a:t>
          </a:r>
          <a:endParaRPr lang="et-EE" sz="2000" dirty="0"/>
        </a:p>
      </dgm:t>
    </dgm:pt>
    <dgm:pt modelId="{2940103E-D37C-4BC4-AE9F-DFDE5E32F17F}" type="parTrans" cxnId="{B97E4953-0762-408B-B94A-BC907047A72E}">
      <dgm:prSet/>
      <dgm:spPr/>
      <dgm:t>
        <a:bodyPr/>
        <a:lstStyle/>
        <a:p>
          <a:endParaRPr lang="et-EE" sz="2000"/>
        </a:p>
      </dgm:t>
    </dgm:pt>
    <dgm:pt modelId="{0A26C1B2-29D4-49E0-8A4D-87793A6B6EDC}" type="sibTrans" cxnId="{B97E4953-0762-408B-B94A-BC907047A72E}">
      <dgm:prSet/>
      <dgm:spPr/>
      <dgm:t>
        <a:bodyPr/>
        <a:lstStyle/>
        <a:p>
          <a:endParaRPr lang="et-EE" sz="2000"/>
        </a:p>
      </dgm:t>
    </dgm:pt>
    <dgm:pt modelId="{2074771F-015D-4FF0-BB9F-00696434AC10}">
      <dgm:prSet phldrT="[Teks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2000" dirty="0"/>
            <a:t>the effort necessary for a learner to acquire the knowledge, skills and competence required </a:t>
          </a:r>
          <a:r>
            <a:rPr lang="et-EE" sz="2000" dirty="0" err="1"/>
            <a:t>in</a:t>
          </a:r>
          <a:r>
            <a:rPr lang="et-EE" sz="2000" dirty="0"/>
            <a:t> </a:t>
          </a:r>
          <a:r>
            <a:rPr lang="et-EE" sz="2000" dirty="0" err="1"/>
            <a:t>the</a:t>
          </a:r>
          <a:r>
            <a:rPr lang="et-EE" sz="2000" dirty="0"/>
            <a:t> </a:t>
          </a:r>
          <a:r>
            <a:rPr lang="et-EE" sz="2000" dirty="0" err="1"/>
            <a:t>module</a:t>
          </a:r>
          <a:endParaRPr lang="et-EE" sz="2000" dirty="0"/>
        </a:p>
      </dgm:t>
    </dgm:pt>
    <dgm:pt modelId="{C75DFEF1-00B2-4D71-93C9-6A4DFD7E1E55}" type="parTrans" cxnId="{E39A561D-665D-42F4-AE25-053B69D6A516}">
      <dgm:prSet/>
      <dgm:spPr/>
      <dgm:t>
        <a:bodyPr/>
        <a:lstStyle/>
        <a:p>
          <a:endParaRPr lang="et-EE" sz="2000"/>
        </a:p>
      </dgm:t>
    </dgm:pt>
    <dgm:pt modelId="{34DDE79F-7FCF-46ED-A97C-A068F005F3E5}" type="sibTrans" cxnId="{E39A561D-665D-42F4-AE25-053B69D6A516}">
      <dgm:prSet/>
      <dgm:spPr/>
      <dgm:t>
        <a:bodyPr/>
        <a:lstStyle/>
        <a:p>
          <a:endParaRPr lang="et-EE" sz="2000"/>
        </a:p>
      </dgm:t>
    </dgm:pt>
    <dgm:pt modelId="{D7D2D2B2-BF71-4952-B6B0-1F2C323FCCA5}" type="pres">
      <dgm:prSet presAssocID="{C2BCFB24-8E99-4612-A837-0E309FF59E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2468E2-41AD-4373-95C1-AB26968C778D}" type="pres">
      <dgm:prSet presAssocID="{A34119AE-24C0-481C-BFDD-5A565B75B262}" presName="centerShape" presStyleLbl="node0" presStyleIdx="0" presStyleCnt="1" custScaleX="103599" custScaleY="64729" custLinFactNeighborX="-259" custLinFactNeighborY="-4730"/>
      <dgm:spPr/>
      <dgm:t>
        <a:bodyPr/>
        <a:lstStyle/>
        <a:p>
          <a:endParaRPr lang="en-US"/>
        </a:p>
      </dgm:t>
    </dgm:pt>
    <dgm:pt modelId="{EB5CC115-62E3-4CB0-9022-00BDF0D738B9}" type="pres">
      <dgm:prSet presAssocID="{ABCBCD69-2859-44B8-BF55-49E2EAAB1EDD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A1AAC31F-C7DE-4E9B-A338-EA6EC325FAF7}" type="pres">
      <dgm:prSet presAssocID="{E55A8FC2-3B0E-4450-A85A-19F229578FBD}" presName="node" presStyleLbl="node1" presStyleIdx="0" presStyleCnt="3" custScaleX="118005" custScaleY="124385" custRadScaleRad="120829" custRadScaleInc="4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9323AA-B2DE-4778-8DF6-73F2C6422CFB}" type="pres">
      <dgm:prSet presAssocID="{2940103E-D37C-4BC4-AE9F-DFDE5E32F17F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9276AFC5-E0A8-4BE0-9FCF-2DE5EBC7333B}" type="pres">
      <dgm:prSet presAssocID="{732F968E-F899-43AC-9A11-839ADB915610}" presName="node" presStyleLbl="node1" presStyleIdx="1" presStyleCnt="3" custScaleX="125276" custScaleY="117254" custRadScaleRad="97167" custRadScaleInc="-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AC19F9-3727-48D9-8C67-AAC05EF874D3}" type="pres">
      <dgm:prSet presAssocID="{C75DFEF1-00B2-4D71-93C9-6A4DFD7E1E55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236F8F74-1652-4E9A-9644-CACD2444998D}" type="pres">
      <dgm:prSet presAssocID="{2074771F-015D-4FF0-BB9F-00696434AC10}" presName="node" presStyleLbl="node1" presStyleIdx="2" presStyleCnt="3" custScaleX="131713" custScaleY="122482" custRadScaleRad="119600" custRadScaleInc="4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654D0C-6DE3-44D7-AF7E-9499426F262B}" type="presOf" srcId="{2074771F-015D-4FF0-BB9F-00696434AC10}" destId="{236F8F74-1652-4E9A-9644-CACD2444998D}" srcOrd="0" destOrd="0" presId="urn:microsoft.com/office/officeart/2005/8/layout/radial4"/>
    <dgm:cxn modelId="{4B10352B-27D5-4278-88F3-8450BD6A7FDE}" type="presOf" srcId="{ABCBCD69-2859-44B8-BF55-49E2EAAB1EDD}" destId="{EB5CC115-62E3-4CB0-9022-00BDF0D738B9}" srcOrd="0" destOrd="0" presId="urn:microsoft.com/office/officeart/2005/8/layout/radial4"/>
    <dgm:cxn modelId="{CE678706-3BEE-449C-B305-B828B699647A}" type="presOf" srcId="{C75DFEF1-00B2-4D71-93C9-6A4DFD7E1E55}" destId="{27AC19F9-3727-48D9-8C67-AAC05EF874D3}" srcOrd="0" destOrd="0" presId="urn:microsoft.com/office/officeart/2005/8/layout/radial4"/>
    <dgm:cxn modelId="{77DB5A86-A624-4DEB-87E3-629DCEF575A3}" type="presOf" srcId="{A34119AE-24C0-481C-BFDD-5A565B75B262}" destId="{E32468E2-41AD-4373-95C1-AB26968C778D}" srcOrd="0" destOrd="0" presId="urn:microsoft.com/office/officeart/2005/8/layout/radial4"/>
    <dgm:cxn modelId="{BA93654F-367E-4D0E-91D7-8D5DBF5C34DA}" type="presOf" srcId="{732F968E-F899-43AC-9A11-839ADB915610}" destId="{9276AFC5-E0A8-4BE0-9FCF-2DE5EBC7333B}" srcOrd="0" destOrd="0" presId="urn:microsoft.com/office/officeart/2005/8/layout/radial4"/>
    <dgm:cxn modelId="{A250901A-B155-413A-9EA5-375D0B91894A}" type="presOf" srcId="{2940103E-D37C-4BC4-AE9F-DFDE5E32F17F}" destId="{6B9323AA-B2DE-4778-8DF6-73F2C6422CFB}" srcOrd="0" destOrd="0" presId="urn:microsoft.com/office/officeart/2005/8/layout/radial4"/>
    <dgm:cxn modelId="{0CEAC9E3-E787-4A3B-A512-DFFF22BFC8B6}" type="presOf" srcId="{E55A8FC2-3B0E-4450-A85A-19F229578FBD}" destId="{A1AAC31F-C7DE-4E9B-A338-EA6EC325FAF7}" srcOrd="0" destOrd="0" presId="urn:microsoft.com/office/officeart/2005/8/layout/radial4"/>
    <dgm:cxn modelId="{32D3A0F3-262F-41AB-95C0-B92F44BF5B57}" type="presOf" srcId="{C2BCFB24-8E99-4612-A837-0E309FF59E7D}" destId="{D7D2D2B2-BF71-4952-B6B0-1F2C323FCCA5}" srcOrd="0" destOrd="0" presId="urn:microsoft.com/office/officeart/2005/8/layout/radial4"/>
    <dgm:cxn modelId="{FDF67C9E-31D7-4C94-8C3D-02DF3053939A}" srcId="{A34119AE-24C0-481C-BFDD-5A565B75B262}" destId="{E55A8FC2-3B0E-4450-A85A-19F229578FBD}" srcOrd="0" destOrd="0" parTransId="{ABCBCD69-2859-44B8-BF55-49E2EAAB1EDD}" sibTransId="{BCF0F4E5-C201-444A-97B5-72AAF86154B0}"/>
    <dgm:cxn modelId="{31C7CAA1-A693-44B5-8F2B-245926725F60}" srcId="{C2BCFB24-8E99-4612-A837-0E309FF59E7D}" destId="{A34119AE-24C0-481C-BFDD-5A565B75B262}" srcOrd="0" destOrd="0" parTransId="{20DCFDC1-5EF4-4C66-97DE-EBD81DA127A5}" sibTransId="{B511BBBF-99CD-4631-A56D-85B023B94882}"/>
    <dgm:cxn modelId="{E39A561D-665D-42F4-AE25-053B69D6A516}" srcId="{A34119AE-24C0-481C-BFDD-5A565B75B262}" destId="{2074771F-015D-4FF0-BB9F-00696434AC10}" srcOrd="2" destOrd="0" parTransId="{C75DFEF1-00B2-4D71-93C9-6A4DFD7E1E55}" sibTransId="{34DDE79F-7FCF-46ED-A97C-A068F005F3E5}"/>
    <dgm:cxn modelId="{B97E4953-0762-408B-B94A-BC907047A72E}" srcId="{A34119AE-24C0-481C-BFDD-5A565B75B262}" destId="{732F968E-F899-43AC-9A11-839ADB915610}" srcOrd="1" destOrd="0" parTransId="{2940103E-D37C-4BC4-AE9F-DFDE5E32F17F}" sibTransId="{0A26C1B2-29D4-49E0-8A4D-87793A6B6EDC}"/>
    <dgm:cxn modelId="{8B17B749-1BC4-456A-9F34-D7AB64654C4E}" type="presParOf" srcId="{D7D2D2B2-BF71-4952-B6B0-1F2C323FCCA5}" destId="{E32468E2-41AD-4373-95C1-AB26968C778D}" srcOrd="0" destOrd="0" presId="urn:microsoft.com/office/officeart/2005/8/layout/radial4"/>
    <dgm:cxn modelId="{C9226A5F-9C1E-4E7B-AFA5-6C69406A6364}" type="presParOf" srcId="{D7D2D2B2-BF71-4952-B6B0-1F2C323FCCA5}" destId="{EB5CC115-62E3-4CB0-9022-00BDF0D738B9}" srcOrd="1" destOrd="0" presId="urn:microsoft.com/office/officeart/2005/8/layout/radial4"/>
    <dgm:cxn modelId="{2BE63D2A-69D9-43B2-94FB-FBD78999EF71}" type="presParOf" srcId="{D7D2D2B2-BF71-4952-B6B0-1F2C323FCCA5}" destId="{A1AAC31F-C7DE-4E9B-A338-EA6EC325FAF7}" srcOrd="2" destOrd="0" presId="urn:microsoft.com/office/officeart/2005/8/layout/radial4"/>
    <dgm:cxn modelId="{BB2C855C-6BA8-4430-9E78-5CB79439D315}" type="presParOf" srcId="{D7D2D2B2-BF71-4952-B6B0-1F2C323FCCA5}" destId="{6B9323AA-B2DE-4778-8DF6-73F2C6422CFB}" srcOrd="3" destOrd="0" presId="urn:microsoft.com/office/officeart/2005/8/layout/radial4"/>
    <dgm:cxn modelId="{AA79FCC4-F951-46E7-9A99-54A2AE5E4624}" type="presParOf" srcId="{D7D2D2B2-BF71-4952-B6B0-1F2C323FCCA5}" destId="{9276AFC5-E0A8-4BE0-9FCF-2DE5EBC7333B}" srcOrd="4" destOrd="0" presId="urn:microsoft.com/office/officeart/2005/8/layout/radial4"/>
    <dgm:cxn modelId="{F2FE280C-3B83-4269-B9DC-65F612D99289}" type="presParOf" srcId="{D7D2D2B2-BF71-4952-B6B0-1F2C323FCCA5}" destId="{27AC19F9-3727-48D9-8C67-AAC05EF874D3}" srcOrd="5" destOrd="0" presId="urn:microsoft.com/office/officeart/2005/8/layout/radial4"/>
    <dgm:cxn modelId="{2FA3ABFC-BCE2-4070-9E03-7DAF165D49CD}" type="presParOf" srcId="{D7D2D2B2-BF71-4952-B6B0-1F2C323FCCA5}" destId="{236F8F74-1652-4E9A-9644-CACD2444998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2F007679-A317-4E67-A090-4AE48B0C952C}" type="datetimeFigureOut">
              <a:rPr lang="et-EE" smtClean="0"/>
              <a:t>01.02.2021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D7127197-42C7-4FD3-97EE-7828FD12BEF9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92592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F9D0598-B7A6-48EC-9329-156A524D81FE}" type="datetimeFigureOut">
              <a:rPr lang="et-EE" smtClean="0"/>
              <a:t>01.02.2021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6392672-6891-4278-8D69-E54594EDD35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t-EE" altLang="et-EE">
                <a:latin typeface="Arial" panose="020B0604020202020204" pitchFamily="34" charset="0"/>
              </a:rPr>
              <a:t>Osaamispiste – competence point/credit</a:t>
            </a:r>
            <a:endParaRPr lang="en-GB" altLang="et-EE">
              <a:latin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278C392-BDF6-4B78-AD9A-FDF98C0956A5}" type="slidenum">
              <a:rPr lang="en-GB" altLang="et-EE" sz="1200"/>
              <a:pPr eaLnBrk="1" hangingPunct="1"/>
              <a:t>8</a:t>
            </a:fld>
            <a:endParaRPr lang="en-GB" altLang="et-EE" sz="1200"/>
          </a:p>
        </p:txBody>
      </p:sp>
    </p:spTree>
    <p:extLst>
      <p:ext uri="{BB962C8B-B14F-4D97-AF65-F5344CB8AC3E}">
        <p14:creationId xmlns:p14="http://schemas.microsoft.com/office/powerpoint/2010/main" val="117448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1259632" y="3429000"/>
            <a:ext cx="58326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93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932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01/02/2021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63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t-EE"/>
              <a:t>Pildi lisamiseks klõpsake ikooni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14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alkiri ja pildial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761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iteallkirjaga ts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4531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75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sitaadi 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527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Õige või v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3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43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373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Click to edit Master title style</a:t>
            </a:r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180528" y="1157312"/>
            <a:ext cx="851718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431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C265-CD47-4345-B242-02B6B9E7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C9005C-3C89-4197-AEB8-27DE5FE46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29A4DF-ED67-41F9-B7EB-0C7478765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0AD2-A9F4-4A9B-90B3-25848985A676}" type="datetimeFigureOut">
              <a:rPr lang="en-GB" smtClean="0"/>
              <a:t>01/02/2021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D81502-3C00-4890-874B-C01EE28CA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6DD0D7-3FA2-49BB-BBB6-011C84F4D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B9DF8-8A75-40B9-A499-EBB3386D6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8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73100" y="2117725"/>
            <a:ext cx="8134350" cy="2111375"/>
          </a:xfrm>
          <a:prstGeom prst="rect">
            <a:avLst/>
          </a:prstGeom>
          <a:noFill/>
          <a:ln w="1270">
            <a:solidFill>
              <a:srgbClr val="CCCC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 sz="4000">
              <a:solidFill>
                <a:srgbClr val="4D4D4D"/>
              </a:solidFill>
              <a:latin typeface="HELVETICA" pitchFamily="34" charset="0"/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61913" y="6103938"/>
            <a:ext cx="9010650" cy="715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04800"/>
            <a:ext cx="243522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lt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25" y="5945188"/>
            <a:ext cx="1570038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5638" y="2403475"/>
            <a:ext cx="8134350" cy="1790700"/>
          </a:xfrm>
          <a:extLst>
            <a:ext uri="{91240B29-F687-4F45-9708-019B960494DF}">
              <a14:hiddenLine xmlns:a14="http://schemas.microsoft.com/office/drawing/2010/main" w="1270">
                <a:solidFill>
                  <a:srgbClr val="CCCCFF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pPr lvl="0"/>
            <a:r>
              <a:rPr lang="et-EE" noProof="0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4754563"/>
            <a:ext cx="5467350" cy="1201737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336699"/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103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/>
              <a:t>Klõpsake juhteksemplari alapealkirja laadi redigeerimiseks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9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5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3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01/02/2021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2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7624" y="2852936"/>
            <a:ext cx="669674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t-E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3501008"/>
            <a:ext cx="669674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  <a:r>
              <a:rPr lang="et-EE" dirty="0"/>
              <a:t> styles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ts val="2700"/>
        </a:lnSpc>
        <a:spcBef>
          <a:spcPct val="0"/>
        </a:spcBef>
        <a:buNone/>
        <a:defRPr sz="2800" b="0" kern="1200">
          <a:solidFill>
            <a:schemeClr val="bg1"/>
          </a:solidFill>
          <a:latin typeface="Myriad Pro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669674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t-E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2060848"/>
            <a:ext cx="6696744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  <a:r>
              <a:rPr lang="et-EE" dirty="0"/>
              <a:t> styles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180528" y="1124744"/>
            <a:ext cx="79563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-180528" y="1124744"/>
            <a:ext cx="79563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defTabSz="914400" rtl="0" eaLnBrk="1" latinLnBrk="0" hangingPunct="1">
        <a:lnSpc>
          <a:spcPts val="2700"/>
        </a:lnSpc>
        <a:spcBef>
          <a:spcPct val="0"/>
        </a:spcBef>
        <a:buNone/>
        <a:defRPr sz="2800" b="1" kern="1200">
          <a:solidFill>
            <a:schemeClr val="tx2"/>
          </a:solidFill>
          <a:latin typeface="Myriad Pro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01/02/2021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4">
            <a:extLst>
              <a:ext uri="{FF2B5EF4-FFF2-40B4-BE49-F238E27FC236}">
                <a16:creationId xmlns:a16="http://schemas.microsoft.com/office/drawing/2014/main" xmlns="" id="{38EE17C0-80D8-4AE5-834C-ACA1506A4514}"/>
              </a:ext>
            </a:extLst>
          </p:cNvPr>
          <p:cNvCxnSpPr/>
          <p:nvPr userDrawn="1"/>
        </p:nvCxnSpPr>
        <p:spPr>
          <a:xfrm>
            <a:off x="-180528" y="1124744"/>
            <a:ext cx="79563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4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57312"/>
            <a:ext cx="7723948" cy="8716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8944"/>
            <a:ext cx="7723948" cy="4123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 dirty="0"/>
              <a:t>Click to edit Master text styles</a:t>
            </a:r>
          </a:p>
          <a:p>
            <a:pPr lvl="1"/>
            <a:r>
              <a:rPr lang="et-EE" dirty="0"/>
              <a:t>Second level</a:t>
            </a:r>
          </a:p>
          <a:p>
            <a:pPr lvl="2"/>
            <a:r>
              <a:rPr lang="et-EE" dirty="0"/>
              <a:t>Third level	</a:t>
            </a:r>
          </a:p>
          <a:p>
            <a:pPr lvl="3"/>
            <a:r>
              <a:rPr lang="et-EE" dirty="0"/>
              <a:t>Fourth level</a:t>
            </a:r>
          </a:p>
          <a:p>
            <a:pPr lvl="4"/>
            <a:r>
              <a:rPr lang="et-EE" dirty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1115" y="9987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88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135AA6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0616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0616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0616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0616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0616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BFD2F91-A858-41FB-80AF-75335A59B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A0A1BB1-159A-4A27-9C41-A2E47A77C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713DCA-7C95-4F5F-B714-F4CAE5851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10AD2-A9F4-4A9B-90B3-25848985A676}" type="datetimeFigureOut">
              <a:rPr lang="en-GB" smtClean="0"/>
              <a:t>01/02/2021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5F32C53-2A9C-4C89-A667-E53C40A27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8C97A5-4CC3-40F6-8987-594DD7CA4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B9DF8-8A75-40B9-A499-EBB3386D6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57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8996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8996"/>
        </a:buClr>
        <a:buFont typeface="Arial" panose="020B0604020202020204" pitchFamily="34" charset="0"/>
        <a:buChar char="•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BAB34"/>
        </a:buClr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BE700"/>
        </a:buClr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25C6F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50000"/>
          </a:schemeClr>
        </a:buClr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2783C067-F8BF-4755-B516-8A0CD74CF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2ED796EC-E7FF-46DB-B912-FB08BF12AA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549A2DAB-B431-487D-95AD-BB0FECB49E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03900" y="3818467"/>
            <a:ext cx="3337719" cy="3039533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C5ECDEE1-7093-418F-9CF5-24EEB115C1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600950" y="0"/>
            <a:ext cx="12954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45062AF-EB11-4651-BC4A-4DA21768DE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130300" y="4581127"/>
            <a:ext cx="6468268" cy="1754121"/>
          </a:xfrm>
        </p:spPr>
        <p:txBody>
          <a:bodyPr>
            <a:noAutofit/>
          </a:bodyPr>
          <a:lstStyle/>
          <a:p>
            <a:r>
              <a:rPr lang="et-EE" sz="2000" b="1" dirty="0"/>
              <a:t>Kaie Piiskop</a:t>
            </a:r>
          </a:p>
          <a:p>
            <a:r>
              <a:rPr lang="et-EE" sz="2000" dirty="0" err="1"/>
              <a:t>Chief</a:t>
            </a:r>
            <a:r>
              <a:rPr lang="et-EE" sz="2000" dirty="0"/>
              <a:t> </a:t>
            </a:r>
            <a:r>
              <a:rPr lang="et-EE" sz="2000" dirty="0" err="1"/>
              <a:t>expert</a:t>
            </a:r>
            <a:endParaRPr lang="et-EE" sz="2000" dirty="0"/>
          </a:p>
          <a:p>
            <a:r>
              <a:rPr lang="et-EE" sz="2000" dirty="0"/>
              <a:t> </a:t>
            </a:r>
          </a:p>
          <a:p>
            <a:r>
              <a:rPr lang="et-EE" sz="2000" dirty="0" err="1"/>
              <a:t>Internationalization</a:t>
            </a:r>
            <a:r>
              <a:rPr lang="et-EE" sz="2000" dirty="0"/>
              <a:t> </a:t>
            </a:r>
            <a:r>
              <a:rPr lang="et-EE" sz="2000" dirty="0" err="1"/>
              <a:t>Department</a:t>
            </a:r>
            <a:endParaRPr lang="et-EE" sz="2000" dirty="0"/>
          </a:p>
          <a:p>
            <a:r>
              <a:rPr lang="et-EE" sz="2000" dirty="0"/>
              <a:t>Education and </a:t>
            </a:r>
            <a:r>
              <a:rPr lang="et-EE" sz="2000" dirty="0" err="1"/>
              <a:t>Youth</a:t>
            </a:r>
            <a:r>
              <a:rPr lang="et-EE" sz="2000" dirty="0"/>
              <a:t> </a:t>
            </a:r>
            <a:r>
              <a:rPr lang="et-EE" sz="2000" dirty="0" err="1"/>
              <a:t>Authority</a:t>
            </a:r>
            <a:r>
              <a:rPr lang="et-EE" sz="2000" dirty="0"/>
              <a:t> </a:t>
            </a:r>
            <a:br>
              <a:rPr lang="et-EE" sz="2000" dirty="0"/>
            </a:br>
            <a:endParaRPr lang="et-EE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7561841-16AC-4FA1-AC14-E5906722F28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130300" y="1397000"/>
            <a:ext cx="5825202" cy="265383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lvl="0" defTabSz="914400" eaLnBrk="0" fontAlgn="base" hangingPunct="0">
              <a:lnSpc>
                <a:spcPct val="90000"/>
              </a:lnSpc>
              <a:spcAft>
                <a:spcPct val="0"/>
              </a:spcAft>
            </a:pPr>
            <a:r>
              <a:rPr lang="et-EE" sz="4000" dirty="0" err="1"/>
              <a:t>VETCurricula</a:t>
            </a:r>
            <a:r>
              <a:rPr lang="et-EE" sz="4000" dirty="0"/>
              <a:t> </a:t>
            </a:r>
            <a:r>
              <a:rPr lang="et-EE" sz="4000" dirty="0" err="1"/>
              <a:t>development</a:t>
            </a:r>
            <a:r>
              <a:rPr lang="et-EE" sz="4000" dirty="0"/>
              <a:t> in </a:t>
            </a:r>
            <a:r>
              <a:rPr lang="et-EE" sz="4000" dirty="0" err="1"/>
              <a:t>context</a:t>
            </a:r>
            <a:r>
              <a:rPr lang="et-EE" sz="4000" dirty="0"/>
              <a:t> of ECVET</a:t>
            </a:r>
            <a:br>
              <a:rPr lang="et-EE" sz="4000" dirty="0"/>
            </a:br>
            <a:r>
              <a:rPr lang="et-EE" sz="3200" dirty="0"/>
              <a:t>Estonian </a:t>
            </a:r>
            <a:r>
              <a:rPr lang="et-EE" sz="3200" dirty="0" err="1"/>
              <a:t>example</a:t>
            </a:r>
            <a:endParaRPr kumimoji="0" lang="en-US" altLang="et-EE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7">
            <a:extLst>
              <a:ext uri="{FF2B5EF4-FFF2-40B4-BE49-F238E27FC236}">
                <a16:creationId xmlns:a16="http://schemas.microsoft.com/office/drawing/2014/main" xmlns="" id="{0819F787-32B4-46A8-BC57-C6571BCEE2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819230" y="0"/>
            <a:ext cx="1324770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7009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1B350672-C4F8-4EC1-B670-FC188329D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/>
          <a:lstStyle/>
          <a:p>
            <a:r>
              <a:rPr lang="et-EE" dirty="0" err="1"/>
              <a:t>Outcomes-based</a:t>
            </a:r>
            <a:r>
              <a:rPr lang="et-EE" dirty="0"/>
              <a:t> </a:t>
            </a:r>
            <a:r>
              <a:rPr lang="et-EE" dirty="0" err="1"/>
              <a:t>assessment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xmlns="" id="{8656DD44-BB7F-4387-9548-F4F9E90B9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24744"/>
            <a:ext cx="6347714" cy="4916619"/>
          </a:xfrm>
        </p:spPr>
        <p:txBody>
          <a:bodyPr>
            <a:normAutofit/>
          </a:bodyPr>
          <a:lstStyle/>
          <a:p>
            <a:r>
              <a:rPr lang="en-US" dirty="0"/>
              <a:t> Assessment is a part of the learning process, during which a fair and impartial assessment of the student's level of competences according to the learning outcomes is given on the basis of certain assessment criteria.</a:t>
            </a:r>
          </a:p>
          <a:p>
            <a:r>
              <a:rPr lang="en-US" sz="2000" b="1" u="sng" dirty="0"/>
              <a:t> The learning outcomes acquired by the learner should be assessed first, not how long he / she spent on learning</a:t>
            </a:r>
            <a:endParaRPr lang="et-EE" sz="2000" b="1" u="sng" dirty="0"/>
          </a:p>
          <a:p>
            <a:pPr marL="0" indent="0">
              <a:buNone/>
              <a:defRPr/>
            </a:pPr>
            <a:r>
              <a:rPr lang="en-GB" sz="2000" b="1" dirty="0">
                <a:solidFill>
                  <a:schemeClr val="tx2"/>
                </a:solidFill>
              </a:rPr>
              <a:t>The aims of assessment </a:t>
            </a:r>
            <a:r>
              <a:rPr lang="et-EE" sz="2000" b="1" dirty="0">
                <a:solidFill>
                  <a:schemeClr val="tx2"/>
                </a:solidFill>
              </a:rPr>
              <a:t>are</a:t>
            </a:r>
          </a:p>
          <a:p>
            <a:pPr lvl="1">
              <a:defRPr/>
            </a:pPr>
            <a:r>
              <a:rPr lang="en-GB" sz="2000" u="sng" dirty="0">
                <a:solidFill>
                  <a:schemeClr val="tx2"/>
                </a:solidFill>
              </a:rPr>
              <a:t>to support the learner </a:t>
            </a:r>
            <a:r>
              <a:rPr lang="en-GB" sz="2000" dirty="0">
                <a:solidFill>
                  <a:schemeClr val="tx2"/>
                </a:solidFill>
              </a:rPr>
              <a:t>and give reliable information about the performance of his/her studies</a:t>
            </a:r>
            <a:endParaRPr lang="et-EE" sz="2000" dirty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t-EE" sz="2000" dirty="0" err="1">
                <a:solidFill>
                  <a:schemeClr val="tx2"/>
                </a:solidFill>
              </a:rPr>
              <a:t>evaluate</a:t>
            </a:r>
            <a:r>
              <a:rPr lang="en-GB" sz="2000" dirty="0">
                <a:solidFill>
                  <a:schemeClr val="tx2"/>
                </a:solidFill>
              </a:rPr>
              <a:t> whether the learning </a:t>
            </a:r>
            <a:r>
              <a:rPr lang="et-EE" sz="2000" dirty="0" err="1">
                <a:solidFill>
                  <a:schemeClr val="tx2"/>
                </a:solidFill>
              </a:rPr>
              <a:t>outcomes</a:t>
            </a:r>
            <a:r>
              <a:rPr lang="en-GB" sz="2000" dirty="0">
                <a:solidFill>
                  <a:schemeClr val="tx2"/>
                </a:solidFill>
              </a:rPr>
              <a:t> have been acquired at threshold level</a:t>
            </a:r>
            <a:endParaRPr lang="et-EE" sz="2000" dirty="0">
              <a:solidFill>
                <a:schemeClr val="tx2"/>
              </a:solidFill>
            </a:endParaRP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68048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3F4D59A7-0694-4471-A97E-4D07C1E3D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/>
              <a:t>Types of Assessment</a:t>
            </a:r>
            <a:endParaRPr lang="et-EE" dirty="0"/>
          </a:p>
        </p:txBody>
      </p:sp>
      <p:pic>
        <p:nvPicPr>
          <p:cNvPr id="4" name="Sisu kohatäide 3">
            <a:extLst>
              <a:ext uri="{FF2B5EF4-FFF2-40B4-BE49-F238E27FC236}">
                <a16:creationId xmlns:a16="http://schemas.microsoft.com/office/drawing/2014/main" xmlns="" id="{4B5651D3-7064-42F4-8EF7-7221F69148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3592" y="1700808"/>
            <a:ext cx="5660429" cy="434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27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DB2AEBD4-B528-446E-96FB-79E9059B2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/>
              <a:t>Types of Assessment</a:t>
            </a:r>
            <a:r>
              <a:rPr lang="et-EE" dirty="0"/>
              <a:t/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xmlns="" id="{3F3149B3-21B1-4EAD-866B-F01C9CEFA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56792"/>
            <a:ext cx="6347714" cy="4484571"/>
          </a:xfrm>
        </p:spPr>
        <p:txBody>
          <a:bodyPr>
            <a:normAutofit lnSpcReduction="10000"/>
          </a:bodyPr>
          <a:lstStyle/>
          <a:p>
            <a:r>
              <a:rPr lang="en-IE" sz="1900" dirty="0"/>
              <a:t>When assessment is carried out at stages throughout a learning programme to provide feedback on learners’ progress, it is known as </a:t>
            </a:r>
            <a:r>
              <a:rPr lang="en-IE" sz="1900" b="1" dirty="0"/>
              <a:t>formative</a:t>
            </a:r>
            <a:r>
              <a:rPr lang="en-IE" sz="1900" dirty="0"/>
              <a:t> assessment.</a:t>
            </a:r>
            <a:endParaRPr lang="et-EE" sz="1900" dirty="0"/>
          </a:p>
          <a:p>
            <a:pPr marL="0" indent="0">
              <a:buNone/>
            </a:pPr>
            <a:r>
              <a:rPr lang="en-IE" sz="1900" dirty="0"/>
              <a:t>Good formative assessment is essential for effective learning and training situation and also helpful for employees who may be focused on achieving competence in the work place.</a:t>
            </a:r>
            <a:endParaRPr lang="et-EE" sz="1900" dirty="0"/>
          </a:p>
          <a:p>
            <a:r>
              <a:rPr lang="en-IE" sz="1900" dirty="0"/>
              <a:t> Assessment carried out during or on completion of a </a:t>
            </a:r>
            <a:r>
              <a:rPr lang="et-EE" sz="1900" dirty="0" err="1"/>
              <a:t>modul</a:t>
            </a:r>
            <a:r>
              <a:rPr lang="en-IE" sz="1900" dirty="0"/>
              <a:t> is known as</a:t>
            </a:r>
            <a:r>
              <a:rPr lang="en-IE" sz="1900" b="1" dirty="0"/>
              <a:t> summative </a:t>
            </a:r>
            <a:r>
              <a:rPr lang="en-IE" sz="1900" dirty="0"/>
              <a:t>assessment.</a:t>
            </a:r>
            <a:endParaRPr lang="et-EE" sz="1900" dirty="0"/>
          </a:p>
          <a:p>
            <a:pPr marL="0" indent="0">
              <a:buNone/>
            </a:pPr>
            <a:r>
              <a:rPr lang="en-IE" sz="1900" dirty="0"/>
              <a:t>Summative assessment is equally important. It provides evidence of the achievements of individual learners for learners, employees, employers and educational institutions. </a:t>
            </a:r>
            <a:endParaRPr lang="et-EE" sz="1900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62190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C6338764-9A50-460A-8BD2-7812BB023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0"/>
            <a:ext cx="6347713" cy="1268760"/>
          </a:xfrm>
        </p:spPr>
        <p:txBody>
          <a:bodyPr>
            <a:normAutofit fontScale="90000"/>
          </a:bodyPr>
          <a:lstStyle/>
          <a:p>
            <a:r>
              <a:rPr lang="et-EE" dirty="0" err="1"/>
              <a:t>Distinctive</a:t>
            </a:r>
            <a:r>
              <a:rPr lang="et-EE" dirty="0"/>
              <a:t> and non- </a:t>
            </a:r>
            <a:r>
              <a:rPr lang="et-EE" dirty="0" err="1"/>
              <a:t>distinctive</a:t>
            </a:r>
            <a:r>
              <a:rPr lang="et-EE" dirty="0"/>
              <a:t> </a:t>
            </a:r>
            <a:r>
              <a:rPr lang="et-EE" dirty="0" err="1"/>
              <a:t>assessment</a:t>
            </a:r>
            <a:r>
              <a:rPr lang="et-EE" dirty="0"/>
              <a:t/>
            </a:r>
            <a:br>
              <a:rPr lang="et-EE" dirty="0"/>
            </a:br>
            <a:r>
              <a:rPr lang="et-EE" dirty="0"/>
              <a:t>                       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xmlns="" id="{C0F428B9-469F-4561-99C2-1986B9E57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268760"/>
            <a:ext cx="6347714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n-US" dirty="0"/>
              <a:t>1) grade “5” - “very good” - the student has achieved the learning outcomes at a level exceeding the threshold, which is characterized by the independent, purposeful and creative use of the outcomes;</a:t>
            </a:r>
          </a:p>
          <a:p>
            <a:pPr marL="0" indent="0">
              <a:buNone/>
            </a:pPr>
            <a:r>
              <a:rPr lang="en-US" dirty="0"/>
              <a:t>  2) grade “4” - “good” - the student has achieved the learning outcomes at a level exceeding the threshold, which is characterized by the purposeful use of the outcomes;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b="1" dirty="0"/>
              <a:t>3) grade “3” - “satisfactory” - the student has achieved all learning outcomes at the threshold level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4) grade “2” - “incomplete” - the student has not achieved all learning outcomes at the threshold level.</a:t>
            </a:r>
            <a:endParaRPr lang="et-EE" dirty="0"/>
          </a:p>
          <a:p>
            <a:pPr marL="0" indent="0">
              <a:buNone/>
            </a:pPr>
            <a:r>
              <a:rPr lang="en-US" dirty="0"/>
              <a:t>In the case of </a:t>
            </a:r>
            <a:r>
              <a:rPr lang="en-US" b="1" dirty="0"/>
              <a:t>non-dis</a:t>
            </a:r>
            <a:r>
              <a:rPr lang="et-EE" b="1" dirty="0" err="1"/>
              <a:t>tinctive</a:t>
            </a:r>
            <a:r>
              <a:rPr lang="en-US" b="1" dirty="0"/>
              <a:t> </a:t>
            </a:r>
            <a:r>
              <a:rPr lang="en-US" dirty="0"/>
              <a:t>assessment, </a:t>
            </a:r>
            <a:r>
              <a:rPr lang="en-US" b="1" dirty="0"/>
              <a:t>the achievement of learning outcomes at a level at or above the threshold level</a:t>
            </a:r>
            <a:r>
              <a:rPr lang="en-US" dirty="0"/>
              <a:t> is a sufficient result and is expressed by the word "considered".</a:t>
            </a:r>
            <a:endParaRPr lang="et-EE" dirty="0"/>
          </a:p>
          <a:p>
            <a:pPr marL="0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748198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50F6824B-BCA0-4200-B772-A0EF63FFE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1669752"/>
          </a:xfrm>
        </p:spPr>
        <p:txBody>
          <a:bodyPr/>
          <a:lstStyle/>
          <a:p>
            <a:r>
              <a:rPr lang="et-EE" dirty="0" err="1"/>
              <a:t>Assessment</a:t>
            </a:r>
            <a:r>
              <a:rPr lang="et-EE" dirty="0"/>
              <a:t> </a:t>
            </a:r>
            <a:r>
              <a:rPr lang="et-EE" dirty="0" err="1"/>
              <a:t>process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xmlns="" id="{B7342146-F119-4D02-9579-CB48FFC8A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824536"/>
          </a:xfrm>
        </p:spPr>
        <p:txBody>
          <a:bodyPr>
            <a:normAutofit lnSpcReduction="10000"/>
          </a:bodyPr>
          <a:lstStyle/>
          <a:p>
            <a:r>
              <a:rPr lang="en-IE" dirty="0"/>
              <a:t>all assessments must be </a:t>
            </a:r>
            <a:r>
              <a:rPr lang="en-IE" b="1" dirty="0"/>
              <a:t>valid </a:t>
            </a:r>
            <a:r>
              <a:rPr lang="en-IE" dirty="0"/>
              <a:t>which requires that they really do assess the skills and/or knowledge, competence or performance they set out to assess.</a:t>
            </a:r>
            <a:endParaRPr lang="et-EE" dirty="0"/>
          </a:p>
          <a:p>
            <a:r>
              <a:rPr lang="en-IE" dirty="0"/>
              <a:t> Assessment decisions must be </a:t>
            </a:r>
            <a:r>
              <a:rPr lang="en-IE" b="1" dirty="0"/>
              <a:t>reliable </a:t>
            </a:r>
            <a:r>
              <a:rPr lang="en-IE" dirty="0"/>
              <a:t>which requires that the learners and other stakeholders can have confidence that assessment decisions are being made consistently. </a:t>
            </a:r>
            <a:endParaRPr lang="et-EE" dirty="0"/>
          </a:p>
          <a:p>
            <a:r>
              <a:rPr lang="en-IE" dirty="0"/>
              <a:t> Providers also need to ensure that the application of assessment is </a:t>
            </a:r>
            <a:r>
              <a:rPr lang="en-IE" b="1" dirty="0"/>
              <a:t>practicable</a:t>
            </a:r>
            <a:r>
              <a:rPr lang="en-IE" dirty="0"/>
              <a:t>, that is, they make the best use of human and physical resources and time</a:t>
            </a:r>
            <a:endParaRPr lang="et-EE" dirty="0"/>
          </a:p>
          <a:p>
            <a:r>
              <a:rPr lang="en-US" dirty="0"/>
              <a:t>professional qualification exams are developed by employers' organizations</a:t>
            </a:r>
            <a:endParaRPr lang="et-EE" dirty="0"/>
          </a:p>
          <a:p>
            <a:r>
              <a:rPr lang="en-US" dirty="0"/>
              <a:t>the assessment is carried out in cooperation with employers</a:t>
            </a:r>
            <a:endParaRPr lang="et-EE" dirty="0"/>
          </a:p>
          <a:p>
            <a:r>
              <a:rPr lang="et-EE" dirty="0"/>
              <a:t>t</a:t>
            </a:r>
            <a:r>
              <a:rPr lang="en-US" dirty="0"/>
              <a:t>he assessment process is adapted for learners with special needs</a:t>
            </a:r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4223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DF6290D9-0CDB-464F-BC4B-81FE39BB9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xmlns="" id="{8C3B4FC4-F1BE-4EB7-AD9A-3F1805EE5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650" y="1270000"/>
            <a:ext cx="6347714" cy="4844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The principles of outcome-based approach are accepted by the VET providers, but there is a need to develop specific skills in implementing it</a:t>
            </a:r>
            <a:r>
              <a:rPr lang="et-EE" dirty="0"/>
              <a:t>.</a:t>
            </a:r>
          </a:p>
          <a:p>
            <a:r>
              <a:rPr lang="en-US" dirty="0"/>
              <a:t>There is still a need to </a:t>
            </a:r>
            <a:endParaRPr lang="et-EE" dirty="0"/>
          </a:p>
          <a:p>
            <a:pPr lvl="1"/>
            <a:r>
              <a:rPr lang="en-US" dirty="0"/>
              <a:t> </a:t>
            </a:r>
            <a:r>
              <a:rPr lang="en-US" sz="1800" dirty="0"/>
              <a:t>provide support in developing the skills in formulating learning outcomes </a:t>
            </a:r>
            <a:endParaRPr lang="et-EE" sz="1800" dirty="0"/>
          </a:p>
          <a:p>
            <a:pPr lvl="1"/>
            <a:r>
              <a:rPr lang="en-US" sz="1800" dirty="0"/>
              <a:t> improve teachers skills in assessing the relevancy and </a:t>
            </a:r>
            <a:r>
              <a:rPr lang="en-US" sz="1800" b="1" dirty="0" err="1"/>
              <a:t>assessability</a:t>
            </a:r>
            <a:r>
              <a:rPr lang="en-US" sz="1800" b="1" dirty="0"/>
              <a:t> of learning </a:t>
            </a:r>
            <a:r>
              <a:rPr lang="en-US" sz="1800" dirty="0"/>
              <a:t>outcomes </a:t>
            </a:r>
            <a:endParaRPr lang="et-EE" sz="1800" dirty="0"/>
          </a:p>
          <a:p>
            <a:pPr lvl="1"/>
            <a:r>
              <a:rPr lang="en-US" sz="1800" dirty="0"/>
              <a:t> provide methodological support to teachers and trainers </a:t>
            </a:r>
            <a:r>
              <a:rPr lang="en-US" sz="1800" b="1" dirty="0"/>
              <a:t>in understanding the assessment that supports outcome-based learning</a:t>
            </a:r>
            <a:endParaRPr lang="et-EE" sz="1800" b="1" dirty="0"/>
          </a:p>
          <a:p>
            <a:pPr lvl="1"/>
            <a:r>
              <a:rPr lang="en-US" sz="1800" dirty="0"/>
              <a:t>  </a:t>
            </a:r>
            <a:r>
              <a:rPr lang="et-EE" sz="1800" dirty="0" err="1"/>
              <a:t>support</a:t>
            </a:r>
            <a:r>
              <a:rPr lang="en-US" sz="1800" dirty="0"/>
              <a:t> the knowledge of the concept of assessment criterion in threshold level from the viewpoint of outcome-based learning</a:t>
            </a:r>
            <a:endParaRPr lang="et-EE" sz="1800" dirty="0"/>
          </a:p>
        </p:txBody>
      </p:sp>
    </p:spTree>
    <p:extLst>
      <p:ext uri="{BB962C8B-B14F-4D97-AF65-F5344CB8AC3E}">
        <p14:creationId xmlns:p14="http://schemas.microsoft.com/office/powerpoint/2010/main" val="2854152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xmlns="" id="{94D3AC5B-914F-4424-A4F5-12D4F1DB4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844824"/>
            <a:ext cx="6347714" cy="2880320"/>
          </a:xfrm>
        </p:spPr>
        <p:txBody>
          <a:bodyPr>
            <a:normAutofit/>
          </a:bodyPr>
          <a:lstStyle/>
          <a:p>
            <a:r>
              <a:rPr lang="et-EE" sz="4800" dirty="0" err="1"/>
              <a:t>Thank</a:t>
            </a:r>
            <a:r>
              <a:rPr lang="et-EE" sz="4800" dirty="0"/>
              <a:t> </a:t>
            </a:r>
            <a:r>
              <a:rPr lang="et-EE" sz="4800" dirty="0" err="1"/>
              <a:t>You</a:t>
            </a:r>
            <a:r>
              <a:rPr lang="et-EE" sz="4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95029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16EABE24-0E7E-4873-A85F-BFD885A324B9}"/>
              </a:ext>
            </a:extLst>
          </p:cNvPr>
          <p:cNvSpPr/>
          <p:nvPr/>
        </p:nvSpPr>
        <p:spPr>
          <a:xfrm>
            <a:off x="0" y="0"/>
            <a:ext cx="9109075" cy="683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267" name="Rectangle 4">
            <a:extLst>
              <a:ext uri="{FF2B5EF4-FFF2-40B4-BE49-F238E27FC236}">
                <a16:creationId xmlns:a16="http://schemas.microsoft.com/office/drawing/2014/main" xmlns="" id="{52F2F7A8-2649-4AB9-948A-CB2A6343DA5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008063"/>
          </a:xfrm>
        </p:spPr>
        <p:txBody>
          <a:bodyPr/>
          <a:lstStyle/>
          <a:p>
            <a:pPr eaLnBrk="1" hangingPunct="1"/>
            <a:r>
              <a:rPr lang="et-EE" altLang="et-EE"/>
              <a:t>Competence circle</a:t>
            </a:r>
          </a:p>
        </p:txBody>
      </p:sp>
      <p:sp>
        <p:nvSpPr>
          <p:cNvPr id="11268" name="Freeform 5">
            <a:extLst>
              <a:ext uri="{FF2B5EF4-FFF2-40B4-BE49-F238E27FC236}">
                <a16:creationId xmlns:a16="http://schemas.microsoft.com/office/drawing/2014/main" xmlns="" id="{19F33E4B-1CE0-48C6-AB9C-7BB31C113EA6}"/>
              </a:ext>
            </a:extLst>
          </p:cNvPr>
          <p:cNvSpPr>
            <a:spLocks/>
          </p:cNvSpPr>
          <p:nvPr/>
        </p:nvSpPr>
        <p:spPr bwMode="auto">
          <a:xfrm>
            <a:off x="234950" y="908050"/>
            <a:ext cx="1023938" cy="5113338"/>
          </a:xfrm>
          <a:custGeom>
            <a:avLst/>
            <a:gdLst>
              <a:gd name="T0" fmla="*/ 2147483646 w 680"/>
              <a:gd name="T1" fmla="*/ 2147483646 h 1784"/>
              <a:gd name="T2" fmla="*/ 2147483646 w 680"/>
              <a:gd name="T3" fmla="*/ 2147483646 h 1784"/>
              <a:gd name="T4" fmla="*/ 2147483646 w 680"/>
              <a:gd name="T5" fmla="*/ 2147483646 h 1784"/>
              <a:gd name="T6" fmla="*/ 2147483646 w 680"/>
              <a:gd name="T7" fmla="*/ 2147483646 h 1784"/>
              <a:gd name="T8" fmla="*/ 2147483646 w 680"/>
              <a:gd name="T9" fmla="*/ 2147483646 h 1784"/>
              <a:gd name="T10" fmla="*/ 2147483646 w 680"/>
              <a:gd name="T11" fmla="*/ 2147483646 h 1784"/>
              <a:gd name="T12" fmla="*/ 2147483646 w 680"/>
              <a:gd name="T13" fmla="*/ 2147483646 h 1784"/>
              <a:gd name="T14" fmla="*/ 2147483646 w 680"/>
              <a:gd name="T15" fmla="*/ 2147483646 h 1784"/>
              <a:gd name="T16" fmla="*/ 2147483646 w 680"/>
              <a:gd name="T17" fmla="*/ 2147483646 h 1784"/>
              <a:gd name="T18" fmla="*/ 2147483646 w 680"/>
              <a:gd name="T19" fmla="*/ 2147483646 h 1784"/>
              <a:gd name="T20" fmla="*/ 2147483646 w 680"/>
              <a:gd name="T21" fmla="*/ 2147483646 h 1784"/>
              <a:gd name="T22" fmla="*/ 2147483646 w 680"/>
              <a:gd name="T23" fmla="*/ 2147483646 h 1784"/>
              <a:gd name="T24" fmla="*/ 2147483646 w 680"/>
              <a:gd name="T25" fmla="*/ 2147483646 h 1784"/>
              <a:gd name="T26" fmla="*/ 2147483646 w 680"/>
              <a:gd name="T27" fmla="*/ 2147483646 h 1784"/>
              <a:gd name="T28" fmla="*/ 2147483646 w 680"/>
              <a:gd name="T29" fmla="*/ 2147483646 h 1784"/>
              <a:gd name="T30" fmla="*/ 2147483646 w 680"/>
              <a:gd name="T31" fmla="*/ 2147483646 h 1784"/>
              <a:gd name="T32" fmla="*/ 2147483646 w 680"/>
              <a:gd name="T33" fmla="*/ 2147483646 h 1784"/>
              <a:gd name="T34" fmla="*/ 2147483646 w 680"/>
              <a:gd name="T35" fmla="*/ 2147483646 h 1784"/>
              <a:gd name="T36" fmla="*/ 2147483646 w 680"/>
              <a:gd name="T37" fmla="*/ 2147483646 h 1784"/>
              <a:gd name="T38" fmla="*/ 2147483646 w 680"/>
              <a:gd name="T39" fmla="*/ 2147483646 h 1784"/>
              <a:gd name="T40" fmla="*/ 2147483646 w 680"/>
              <a:gd name="T41" fmla="*/ 2147483646 h 1784"/>
              <a:gd name="T42" fmla="*/ 2147483646 w 680"/>
              <a:gd name="T43" fmla="*/ 2147483646 h 1784"/>
              <a:gd name="T44" fmla="*/ 2147483646 w 680"/>
              <a:gd name="T45" fmla="*/ 2147483646 h 1784"/>
              <a:gd name="T46" fmla="*/ 2147483646 w 680"/>
              <a:gd name="T47" fmla="*/ 2147483646 h 1784"/>
              <a:gd name="T48" fmla="*/ 2147483646 w 680"/>
              <a:gd name="T49" fmla="*/ 2147483646 h 1784"/>
              <a:gd name="T50" fmla="*/ 2147483646 w 680"/>
              <a:gd name="T51" fmla="*/ 2147483646 h 1784"/>
              <a:gd name="T52" fmla="*/ 2147483646 w 680"/>
              <a:gd name="T53" fmla="*/ 2147483646 h 1784"/>
              <a:gd name="T54" fmla="*/ 2147483646 w 680"/>
              <a:gd name="T55" fmla="*/ 2147483646 h 1784"/>
              <a:gd name="T56" fmla="*/ 2147483646 w 680"/>
              <a:gd name="T57" fmla="*/ 2147483646 h 178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80"/>
              <a:gd name="T88" fmla="*/ 0 h 1784"/>
              <a:gd name="T89" fmla="*/ 680 w 680"/>
              <a:gd name="T90" fmla="*/ 1784 h 178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80" h="1784">
                <a:moveTo>
                  <a:pt x="35" y="632"/>
                </a:moveTo>
                <a:cubicBezTo>
                  <a:pt x="32" y="503"/>
                  <a:pt x="13" y="303"/>
                  <a:pt x="28" y="164"/>
                </a:cubicBezTo>
                <a:cubicBezTo>
                  <a:pt x="33" y="121"/>
                  <a:pt x="61" y="96"/>
                  <a:pt x="96" y="76"/>
                </a:cubicBezTo>
                <a:cubicBezTo>
                  <a:pt x="117" y="64"/>
                  <a:pt x="164" y="49"/>
                  <a:pt x="164" y="49"/>
                </a:cubicBezTo>
                <a:cubicBezTo>
                  <a:pt x="234" y="0"/>
                  <a:pt x="292" y="32"/>
                  <a:pt x="394" y="35"/>
                </a:cubicBezTo>
                <a:cubicBezTo>
                  <a:pt x="434" y="49"/>
                  <a:pt x="396" y="31"/>
                  <a:pt x="428" y="69"/>
                </a:cubicBezTo>
                <a:cubicBezTo>
                  <a:pt x="442" y="86"/>
                  <a:pt x="470" y="104"/>
                  <a:pt x="489" y="117"/>
                </a:cubicBezTo>
                <a:cubicBezTo>
                  <a:pt x="504" y="139"/>
                  <a:pt x="515" y="163"/>
                  <a:pt x="530" y="185"/>
                </a:cubicBezTo>
                <a:cubicBezTo>
                  <a:pt x="541" y="220"/>
                  <a:pt x="554" y="247"/>
                  <a:pt x="570" y="279"/>
                </a:cubicBezTo>
                <a:cubicBezTo>
                  <a:pt x="586" y="312"/>
                  <a:pt x="589" y="343"/>
                  <a:pt x="611" y="374"/>
                </a:cubicBezTo>
                <a:cubicBezTo>
                  <a:pt x="629" y="460"/>
                  <a:pt x="603" y="365"/>
                  <a:pt x="638" y="428"/>
                </a:cubicBezTo>
                <a:cubicBezTo>
                  <a:pt x="653" y="454"/>
                  <a:pt x="655" y="494"/>
                  <a:pt x="665" y="523"/>
                </a:cubicBezTo>
                <a:cubicBezTo>
                  <a:pt x="680" y="643"/>
                  <a:pt x="675" y="575"/>
                  <a:pt x="665" y="788"/>
                </a:cubicBezTo>
                <a:cubicBezTo>
                  <a:pt x="661" y="875"/>
                  <a:pt x="649" y="997"/>
                  <a:pt x="597" y="1072"/>
                </a:cubicBezTo>
                <a:cubicBezTo>
                  <a:pt x="581" y="1127"/>
                  <a:pt x="561" y="1213"/>
                  <a:pt x="536" y="1262"/>
                </a:cubicBezTo>
                <a:cubicBezTo>
                  <a:pt x="532" y="1285"/>
                  <a:pt x="525" y="1307"/>
                  <a:pt x="523" y="1330"/>
                </a:cubicBezTo>
                <a:cubicBezTo>
                  <a:pt x="518" y="1382"/>
                  <a:pt x="525" y="1467"/>
                  <a:pt x="503" y="1520"/>
                </a:cubicBezTo>
                <a:cubicBezTo>
                  <a:pt x="486" y="1560"/>
                  <a:pt x="459" y="1599"/>
                  <a:pt x="435" y="1635"/>
                </a:cubicBezTo>
                <a:cubicBezTo>
                  <a:pt x="404" y="1682"/>
                  <a:pt x="363" y="1714"/>
                  <a:pt x="320" y="1750"/>
                </a:cubicBezTo>
                <a:cubicBezTo>
                  <a:pt x="313" y="1756"/>
                  <a:pt x="307" y="1765"/>
                  <a:pt x="299" y="1770"/>
                </a:cubicBezTo>
                <a:cubicBezTo>
                  <a:pt x="287" y="1777"/>
                  <a:pt x="259" y="1784"/>
                  <a:pt x="259" y="1784"/>
                </a:cubicBezTo>
                <a:cubicBezTo>
                  <a:pt x="168" y="1761"/>
                  <a:pt x="233" y="1778"/>
                  <a:pt x="170" y="1736"/>
                </a:cubicBezTo>
                <a:cubicBezTo>
                  <a:pt x="123" y="1663"/>
                  <a:pt x="194" y="1768"/>
                  <a:pt x="137" y="1702"/>
                </a:cubicBezTo>
                <a:cubicBezTo>
                  <a:pt x="83" y="1640"/>
                  <a:pt x="135" y="1679"/>
                  <a:pt x="89" y="1648"/>
                </a:cubicBezTo>
                <a:cubicBezTo>
                  <a:pt x="57" y="1601"/>
                  <a:pt x="75" y="1617"/>
                  <a:pt x="42" y="1594"/>
                </a:cubicBezTo>
                <a:cubicBezTo>
                  <a:pt x="28" y="1574"/>
                  <a:pt x="22" y="1557"/>
                  <a:pt x="15" y="1533"/>
                </a:cubicBezTo>
                <a:cubicBezTo>
                  <a:pt x="19" y="1447"/>
                  <a:pt x="0" y="1357"/>
                  <a:pt x="28" y="1276"/>
                </a:cubicBezTo>
                <a:cubicBezTo>
                  <a:pt x="33" y="1262"/>
                  <a:pt x="42" y="1235"/>
                  <a:pt x="42" y="1235"/>
                </a:cubicBezTo>
                <a:cubicBezTo>
                  <a:pt x="71" y="1034"/>
                  <a:pt x="35" y="832"/>
                  <a:pt x="35" y="632"/>
                </a:cubicBez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t-EE"/>
          </a:p>
        </p:txBody>
      </p:sp>
      <p:sp>
        <p:nvSpPr>
          <p:cNvPr id="11269" name="Freeform 6">
            <a:extLst>
              <a:ext uri="{FF2B5EF4-FFF2-40B4-BE49-F238E27FC236}">
                <a16:creationId xmlns:a16="http://schemas.microsoft.com/office/drawing/2014/main" xmlns="" id="{8997FBE7-DDFD-4F57-9A08-7BD69294D3A7}"/>
              </a:ext>
            </a:extLst>
          </p:cNvPr>
          <p:cNvSpPr>
            <a:spLocks/>
          </p:cNvSpPr>
          <p:nvPr/>
        </p:nvSpPr>
        <p:spPr bwMode="auto">
          <a:xfrm>
            <a:off x="8062913" y="992188"/>
            <a:ext cx="936625" cy="4926012"/>
          </a:xfrm>
          <a:custGeom>
            <a:avLst/>
            <a:gdLst>
              <a:gd name="T0" fmla="*/ 2147483646 w 901"/>
              <a:gd name="T1" fmla="*/ 2147483646 h 2284"/>
              <a:gd name="T2" fmla="*/ 0 w 901"/>
              <a:gd name="T3" fmla="*/ 2147483646 h 2284"/>
              <a:gd name="T4" fmla="*/ 2147483646 w 901"/>
              <a:gd name="T5" fmla="*/ 2147483646 h 2284"/>
              <a:gd name="T6" fmla="*/ 2147483646 w 901"/>
              <a:gd name="T7" fmla="*/ 2147483646 h 2284"/>
              <a:gd name="T8" fmla="*/ 2147483646 w 901"/>
              <a:gd name="T9" fmla="*/ 2147483646 h 2284"/>
              <a:gd name="T10" fmla="*/ 2147483646 w 901"/>
              <a:gd name="T11" fmla="*/ 2147483646 h 2284"/>
              <a:gd name="T12" fmla="*/ 2147483646 w 901"/>
              <a:gd name="T13" fmla="*/ 2147483646 h 2284"/>
              <a:gd name="T14" fmla="*/ 2147483646 w 901"/>
              <a:gd name="T15" fmla="*/ 2147483646 h 2284"/>
              <a:gd name="T16" fmla="*/ 2147483646 w 901"/>
              <a:gd name="T17" fmla="*/ 2147483646 h 2284"/>
              <a:gd name="T18" fmla="*/ 2147483646 w 901"/>
              <a:gd name="T19" fmla="*/ 2147483646 h 2284"/>
              <a:gd name="T20" fmla="*/ 2147483646 w 901"/>
              <a:gd name="T21" fmla="*/ 0 h 2284"/>
              <a:gd name="T22" fmla="*/ 2147483646 w 901"/>
              <a:gd name="T23" fmla="*/ 2147483646 h 2284"/>
              <a:gd name="T24" fmla="*/ 2147483646 w 901"/>
              <a:gd name="T25" fmla="*/ 2147483646 h 2284"/>
              <a:gd name="T26" fmla="*/ 2147483646 w 901"/>
              <a:gd name="T27" fmla="*/ 2147483646 h 2284"/>
              <a:gd name="T28" fmla="*/ 2147483646 w 901"/>
              <a:gd name="T29" fmla="*/ 2147483646 h 2284"/>
              <a:gd name="T30" fmla="*/ 2147483646 w 901"/>
              <a:gd name="T31" fmla="*/ 2147483646 h 2284"/>
              <a:gd name="T32" fmla="*/ 2147483646 w 901"/>
              <a:gd name="T33" fmla="*/ 2147483646 h 2284"/>
              <a:gd name="T34" fmla="*/ 2147483646 w 901"/>
              <a:gd name="T35" fmla="*/ 2147483646 h 2284"/>
              <a:gd name="T36" fmla="*/ 2147483646 w 901"/>
              <a:gd name="T37" fmla="*/ 2147483646 h 2284"/>
              <a:gd name="T38" fmla="*/ 2147483646 w 901"/>
              <a:gd name="T39" fmla="*/ 2147483646 h 2284"/>
              <a:gd name="T40" fmla="*/ 2147483646 w 901"/>
              <a:gd name="T41" fmla="*/ 2147483646 h 2284"/>
              <a:gd name="T42" fmla="*/ 2147483646 w 901"/>
              <a:gd name="T43" fmla="*/ 2147483646 h 2284"/>
              <a:gd name="T44" fmla="*/ 2147483646 w 901"/>
              <a:gd name="T45" fmla="*/ 2147483646 h 2284"/>
              <a:gd name="T46" fmla="*/ 2147483646 w 901"/>
              <a:gd name="T47" fmla="*/ 2147483646 h 2284"/>
              <a:gd name="T48" fmla="*/ 2147483646 w 901"/>
              <a:gd name="T49" fmla="*/ 2147483646 h 2284"/>
              <a:gd name="T50" fmla="*/ 2147483646 w 901"/>
              <a:gd name="T51" fmla="*/ 2147483646 h 2284"/>
              <a:gd name="T52" fmla="*/ 2147483646 w 901"/>
              <a:gd name="T53" fmla="*/ 2147483646 h 2284"/>
              <a:gd name="T54" fmla="*/ 2147483646 w 901"/>
              <a:gd name="T55" fmla="*/ 2147483646 h 2284"/>
              <a:gd name="T56" fmla="*/ 2147483646 w 901"/>
              <a:gd name="T57" fmla="*/ 2147483646 h 2284"/>
              <a:gd name="T58" fmla="*/ 2147483646 w 901"/>
              <a:gd name="T59" fmla="*/ 2147483646 h 2284"/>
              <a:gd name="T60" fmla="*/ 2147483646 w 901"/>
              <a:gd name="T61" fmla="*/ 2147483646 h 2284"/>
              <a:gd name="T62" fmla="*/ 2147483646 w 901"/>
              <a:gd name="T63" fmla="*/ 2147483646 h 2284"/>
              <a:gd name="T64" fmla="*/ 2147483646 w 901"/>
              <a:gd name="T65" fmla="*/ 2147483646 h 2284"/>
              <a:gd name="T66" fmla="*/ 2147483646 w 901"/>
              <a:gd name="T67" fmla="*/ 2147483646 h 22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01"/>
              <a:gd name="T103" fmla="*/ 0 h 2284"/>
              <a:gd name="T104" fmla="*/ 901 w 901"/>
              <a:gd name="T105" fmla="*/ 2284 h 22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01" h="2284">
                <a:moveTo>
                  <a:pt x="61" y="1260"/>
                </a:moveTo>
                <a:cubicBezTo>
                  <a:pt x="46" y="1210"/>
                  <a:pt x="13" y="1169"/>
                  <a:pt x="0" y="1118"/>
                </a:cubicBezTo>
                <a:cubicBezTo>
                  <a:pt x="2" y="976"/>
                  <a:pt x="3" y="833"/>
                  <a:pt x="7" y="691"/>
                </a:cubicBezTo>
                <a:cubicBezTo>
                  <a:pt x="8" y="649"/>
                  <a:pt x="36" y="616"/>
                  <a:pt x="55" y="582"/>
                </a:cubicBezTo>
                <a:cubicBezTo>
                  <a:pt x="70" y="556"/>
                  <a:pt x="70" y="527"/>
                  <a:pt x="82" y="501"/>
                </a:cubicBezTo>
                <a:cubicBezTo>
                  <a:pt x="121" y="417"/>
                  <a:pt x="165" y="310"/>
                  <a:pt x="231" y="244"/>
                </a:cubicBezTo>
                <a:cubicBezTo>
                  <a:pt x="244" y="205"/>
                  <a:pt x="266" y="198"/>
                  <a:pt x="292" y="169"/>
                </a:cubicBezTo>
                <a:cubicBezTo>
                  <a:pt x="321" y="137"/>
                  <a:pt x="336" y="96"/>
                  <a:pt x="380" y="81"/>
                </a:cubicBezTo>
                <a:cubicBezTo>
                  <a:pt x="382" y="72"/>
                  <a:pt x="381" y="61"/>
                  <a:pt x="387" y="54"/>
                </a:cubicBezTo>
                <a:cubicBezTo>
                  <a:pt x="392" y="47"/>
                  <a:pt x="502" y="14"/>
                  <a:pt x="515" y="13"/>
                </a:cubicBezTo>
                <a:cubicBezTo>
                  <a:pt x="556" y="9"/>
                  <a:pt x="637" y="0"/>
                  <a:pt x="637" y="0"/>
                </a:cubicBezTo>
                <a:cubicBezTo>
                  <a:pt x="663" y="8"/>
                  <a:pt x="712" y="33"/>
                  <a:pt x="712" y="33"/>
                </a:cubicBezTo>
                <a:cubicBezTo>
                  <a:pt x="744" y="81"/>
                  <a:pt x="749" y="121"/>
                  <a:pt x="766" y="176"/>
                </a:cubicBezTo>
                <a:cubicBezTo>
                  <a:pt x="768" y="184"/>
                  <a:pt x="777" y="189"/>
                  <a:pt x="780" y="196"/>
                </a:cubicBezTo>
                <a:cubicBezTo>
                  <a:pt x="791" y="220"/>
                  <a:pt x="795" y="247"/>
                  <a:pt x="807" y="271"/>
                </a:cubicBezTo>
                <a:cubicBezTo>
                  <a:pt x="817" y="291"/>
                  <a:pt x="829" y="298"/>
                  <a:pt x="841" y="318"/>
                </a:cubicBezTo>
                <a:cubicBezTo>
                  <a:pt x="857" y="343"/>
                  <a:pt x="859" y="369"/>
                  <a:pt x="875" y="393"/>
                </a:cubicBezTo>
                <a:cubicBezTo>
                  <a:pt x="882" y="417"/>
                  <a:pt x="895" y="467"/>
                  <a:pt x="895" y="467"/>
                </a:cubicBezTo>
                <a:cubicBezTo>
                  <a:pt x="891" y="621"/>
                  <a:pt x="901" y="800"/>
                  <a:pt x="861" y="955"/>
                </a:cubicBezTo>
                <a:cubicBezTo>
                  <a:pt x="863" y="1068"/>
                  <a:pt x="868" y="1181"/>
                  <a:pt x="868" y="1294"/>
                </a:cubicBezTo>
                <a:cubicBezTo>
                  <a:pt x="868" y="1564"/>
                  <a:pt x="874" y="1625"/>
                  <a:pt x="834" y="1816"/>
                </a:cubicBezTo>
                <a:cubicBezTo>
                  <a:pt x="825" y="1859"/>
                  <a:pt x="820" y="1918"/>
                  <a:pt x="800" y="1958"/>
                </a:cubicBezTo>
                <a:cubicBezTo>
                  <a:pt x="785" y="1988"/>
                  <a:pt x="760" y="2012"/>
                  <a:pt x="739" y="2039"/>
                </a:cubicBezTo>
                <a:cubicBezTo>
                  <a:pt x="698" y="2091"/>
                  <a:pt x="685" y="2161"/>
                  <a:pt x="637" y="2209"/>
                </a:cubicBezTo>
                <a:cubicBezTo>
                  <a:pt x="629" y="2234"/>
                  <a:pt x="601" y="2262"/>
                  <a:pt x="576" y="2270"/>
                </a:cubicBezTo>
                <a:cubicBezTo>
                  <a:pt x="485" y="2266"/>
                  <a:pt x="443" y="2284"/>
                  <a:pt x="380" y="2243"/>
                </a:cubicBezTo>
                <a:cubicBezTo>
                  <a:pt x="356" y="2206"/>
                  <a:pt x="372" y="2228"/>
                  <a:pt x="326" y="2182"/>
                </a:cubicBezTo>
                <a:cubicBezTo>
                  <a:pt x="304" y="2160"/>
                  <a:pt x="280" y="2120"/>
                  <a:pt x="258" y="2094"/>
                </a:cubicBezTo>
                <a:cubicBezTo>
                  <a:pt x="201" y="2026"/>
                  <a:pt x="168" y="1941"/>
                  <a:pt x="129" y="1863"/>
                </a:cubicBezTo>
                <a:cubicBezTo>
                  <a:pt x="126" y="1857"/>
                  <a:pt x="124" y="1850"/>
                  <a:pt x="122" y="1843"/>
                </a:cubicBezTo>
                <a:cubicBezTo>
                  <a:pt x="120" y="1836"/>
                  <a:pt x="119" y="1829"/>
                  <a:pt x="116" y="1822"/>
                </a:cubicBezTo>
                <a:cubicBezTo>
                  <a:pt x="105" y="1800"/>
                  <a:pt x="96" y="1785"/>
                  <a:pt x="89" y="1761"/>
                </a:cubicBezTo>
                <a:cubicBezTo>
                  <a:pt x="87" y="1614"/>
                  <a:pt x="86" y="1468"/>
                  <a:pt x="82" y="1321"/>
                </a:cubicBezTo>
                <a:cubicBezTo>
                  <a:pt x="81" y="1281"/>
                  <a:pt x="51" y="1307"/>
                  <a:pt x="61" y="1260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t-EE"/>
          </a:p>
        </p:txBody>
      </p:sp>
      <p:sp>
        <p:nvSpPr>
          <p:cNvPr id="13320" name="AutoShape 7">
            <a:extLst>
              <a:ext uri="{FF2B5EF4-FFF2-40B4-BE49-F238E27FC236}">
                <a16:creationId xmlns:a16="http://schemas.microsoft.com/office/drawing/2014/main" xmlns="" id="{2EB53673-9439-459F-A951-FFE89994D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513" y="1665288"/>
            <a:ext cx="863600" cy="1368425"/>
          </a:xfrm>
          <a:prstGeom prst="flowChartMultidocumen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Tasks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271" name="AutoShape 8">
            <a:extLst>
              <a:ext uri="{FF2B5EF4-FFF2-40B4-BE49-F238E27FC236}">
                <a16:creationId xmlns:a16="http://schemas.microsoft.com/office/drawing/2014/main" xmlns="" id="{39503F5F-5328-4BCE-B48A-90EE9E60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4650" y="1665288"/>
            <a:ext cx="865188" cy="1296987"/>
          </a:xfrm>
          <a:prstGeom prst="flowChartMultidocumen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t-EE" altLang="et-EE" sz="2800">
              <a:latin typeface="Times New Roman" panose="02020603050405020304" pitchFamily="18" charset="0"/>
            </a:endParaRPr>
          </a:p>
        </p:txBody>
      </p:sp>
      <p:sp>
        <p:nvSpPr>
          <p:cNvPr id="13322" name="AutoShape 9">
            <a:extLst>
              <a:ext uri="{FF2B5EF4-FFF2-40B4-BE49-F238E27FC236}">
                <a16:creationId xmlns:a16="http://schemas.microsoft.com/office/drawing/2014/main" xmlns="" id="{1D275C97-055F-43BB-8EC6-48CFE6362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1670050"/>
            <a:ext cx="949325" cy="1363663"/>
          </a:xfrm>
          <a:prstGeom prst="flowChartMultidocumen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Qualif-n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stan-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dards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3" name="AutoShape 10">
            <a:extLst>
              <a:ext uri="{FF2B5EF4-FFF2-40B4-BE49-F238E27FC236}">
                <a16:creationId xmlns:a16="http://schemas.microsoft.com/office/drawing/2014/main" xmlns="" id="{25FD9250-8EFF-4D40-A3FE-6DFB3F0F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125" y="1681163"/>
            <a:ext cx="800100" cy="1397000"/>
          </a:xfrm>
          <a:prstGeom prst="flowChartMultidocument">
            <a:avLst/>
          </a:prstGeom>
          <a:solidFill>
            <a:srgbClr val="00B0F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Natio-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nal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curri-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cula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4" name="AutoShape 11">
            <a:extLst>
              <a:ext uri="{FF2B5EF4-FFF2-40B4-BE49-F238E27FC236}">
                <a16:creationId xmlns:a16="http://schemas.microsoft.com/office/drawing/2014/main" xmlns="" id="{3F6E5B37-EFEE-4530-9A0E-428B706C0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1700213"/>
            <a:ext cx="1008063" cy="1358900"/>
          </a:xfrm>
          <a:prstGeom prst="flowChartMultidocumen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Study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pro-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grammes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5" name="Rectangle 12">
            <a:extLst>
              <a:ext uri="{FF2B5EF4-FFF2-40B4-BE49-F238E27FC236}">
                <a16:creationId xmlns:a16="http://schemas.microsoft.com/office/drawing/2014/main" xmlns="" id="{FDB4514A-40A3-4270-968F-8991966F3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4868863"/>
            <a:ext cx="1296988" cy="7207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Assessment</a:t>
            </a:r>
            <a:r>
              <a:rPr lang="et-EE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 </a:t>
            </a:r>
          </a:p>
          <a:p>
            <a:pPr algn="ctr" eaLnBrk="1" hangingPunct="1">
              <a:defRPr/>
            </a:pPr>
            <a:r>
              <a:rPr lang="et-EE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of LOs</a:t>
            </a:r>
          </a:p>
        </p:txBody>
      </p:sp>
      <p:sp>
        <p:nvSpPr>
          <p:cNvPr id="13326" name="Rectangle 13">
            <a:extLst>
              <a:ext uri="{FF2B5EF4-FFF2-40B4-BE49-F238E27FC236}">
                <a16:creationId xmlns:a16="http://schemas.microsoft.com/office/drawing/2014/main" xmlns="" id="{0120C580-20F3-4EF2-966D-54867CD12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868863"/>
            <a:ext cx="1439863" cy="7207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Assessment</a:t>
            </a:r>
            <a:r>
              <a:rPr lang="et-EE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 </a:t>
            </a: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of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competence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7" name="Rectangle 14">
            <a:extLst>
              <a:ext uri="{FF2B5EF4-FFF2-40B4-BE49-F238E27FC236}">
                <a16:creationId xmlns:a16="http://schemas.microsoft.com/office/drawing/2014/main" xmlns="" id="{BCDE3565-26BF-48BF-AF2D-BCCE08064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4868863"/>
            <a:ext cx="1222375" cy="7207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Validation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8" name="AutoShape 15">
            <a:extLst>
              <a:ext uri="{FF2B5EF4-FFF2-40B4-BE49-F238E27FC236}">
                <a16:creationId xmlns:a16="http://schemas.microsoft.com/office/drawing/2014/main" xmlns="" id="{34695EB8-C83D-4288-B782-93A7FC6ED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508500"/>
            <a:ext cx="863600" cy="1441450"/>
          </a:xfrm>
          <a:prstGeom prst="flowChartMultidocumen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Qualif-n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certi-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ficates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329" name="Text Box 16">
            <a:extLst>
              <a:ext uri="{FF2B5EF4-FFF2-40B4-BE49-F238E27FC236}">
                <a16:creationId xmlns:a16="http://schemas.microsoft.com/office/drawing/2014/main" xmlns="" id="{7DA7D17B-38B4-41C7-8724-4D8F4B3D5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3" y="1909763"/>
            <a:ext cx="3683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t-E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SOCIETY</a:t>
            </a:r>
          </a:p>
        </p:txBody>
      </p:sp>
      <p:sp>
        <p:nvSpPr>
          <p:cNvPr id="13330" name="Text Box 17">
            <a:extLst>
              <a:ext uri="{FF2B5EF4-FFF2-40B4-BE49-F238E27FC236}">
                <a16:creationId xmlns:a16="http://schemas.microsoft.com/office/drawing/2014/main" xmlns="" id="{C1C59311-876C-4DEC-929A-B5C1370E9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3914" y="1339326"/>
            <a:ext cx="696024" cy="417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"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t-E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LEARNING</a:t>
            </a:r>
          </a:p>
        </p:txBody>
      </p:sp>
      <p:sp>
        <p:nvSpPr>
          <p:cNvPr id="13331" name="Text Box 21">
            <a:extLst>
              <a:ext uri="{FF2B5EF4-FFF2-40B4-BE49-F238E27FC236}">
                <a16:creationId xmlns:a16="http://schemas.microsoft.com/office/drawing/2014/main" xmlns="" id="{F75FD278-A0C4-4143-8044-06DAFDA32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1890713"/>
            <a:ext cx="9366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Com-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peten-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ces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282" name="AutoShape 29">
            <a:extLst>
              <a:ext uri="{FF2B5EF4-FFF2-40B4-BE49-F238E27FC236}">
                <a16:creationId xmlns:a16="http://schemas.microsoft.com/office/drawing/2014/main" xmlns="" id="{6335313D-FC9F-4D2F-A53D-A7BDF92E9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169988"/>
            <a:ext cx="6335713" cy="287337"/>
          </a:xfrm>
          <a:prstGeom prst="rightArrow">
            <a:avLst>
              <a:gd name="adj1" fmla="val 50000"/>
              <a:gd name="adj2" fmla="val 7336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t-EE" altLang="et-EE" sz="2800">
              <a:latin typeface="Times New Roman" panose="02020603050405020304" pitchFamily="18" charset="0"/>
            </a:endParaRPr>
          </a:p>
        </p:txBody>
      </p:sp>
      <p:sp>
        <p:nvSpPr>
          <p:cNvPr id="11283" name="AutoShape 30">
            <a:extLst>
              <a:ext uri="{FF2B5EF4-FFF2-40B4-BE49-F238E27FC236}">
                <a16:creationId xmlns:a16="http://schemas.microsoft.com/office/drawing/2014/main" xmlns="" id="{C9A97F3C-109A-4302-9FC9-5A56ADBE5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5949950"/>
            <a:ext cx="6337300" cy="215900"/>
          </a:xfrm>
          <a:prstGeom prst="leftArrow">
            <a:avLst>
              <a:gd name="adj1" fmla="val 50000"/>
              <a:gd name="adj2" fmla="val 7338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t-EE" altLang="et-EE" sz="2800">
              <a:latin typeface="Times New Roman" panose="02020603050405020304" pitchFamily="18" charset="0"/>
            </a:endParaRPr>
          </a:p>
        </p:txBody>
      </p:sp>
      <p:sp>
        <p:nvSpPr>
          <p:cNvPr id="11284" name="Text Box 31">
            <a:extLst>
              <a:ext uri="{FF2B5EF4-FFF2-40B4-BE49-F238E27FC236}">
                <a16:creationId xmlns:a16="http://schemas.microsoft.com/office/drawing/2014/main" xmlns="" id="{5C3C1BD3-618C-4058-96A4-8F9273BCF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763" y="646113"/>
            <a:ext cx="3786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t-EE" altLang="et-EE" sz="2800"/>
              <a:t>Expected competence</a:t>
            </a:r>
          </a:p>
        </p:txBody>
      </p:sp>
      <p:sp>
        <p:nvSpPr>
          <p:cNvPr id="11285" name="Text Box 32">
            <a:extLst>
              <a:ext uri="{FF2B5EF4-FFF2-40B4-BE49-F238E27FC236}">
                <a16:creationId xmlns:a16="http://schemas.microsoft.com/office/drawing/2014/main" xmlns="" id="{8F24766A-C3A5-4CD7-9AB7-80E987B5A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6165850"/>
            <a:ext cx="3905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t-EE" altLang="et-EE" sz="2800"/>
              <a:t>Actual competence</a:t>
            </a:r>
          </a:p>
        </p:txBody>
      </p:sp>
      <p:sp>
        <p:nvSpPr>
          <p:cNvPr id="11286" name="Line 33">
            <a:extLst>
              <a:ext uri="{FF2B5EF4-FFF2-40B4-BE49-F238E27FC236}">
                <a16:creationId xmlns:a16="http://schemas.microsoft.com/office/drawing/2014/main" xmlns="" id="{23111268-039C-4C3A-8EDB-ED51322D6E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244633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87" name="Line 34">
            <a:extLst>
              <a:ext uri="{FF2B5EF4-FFF2-40B4-BE49-F238E27FC236}">
                <a16:creationId xmlns:a16="http://schemas.microsoft.com/office/drawing/2014/main" xmlns="" id="{C63CD997-9787-42CE-9FE2-DFAA95730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09825" y="24463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88" name="Line 35">
            <a:extLst>
              <a:ext uri="{FF2B5EF4-FFF2-40B4-BE49-F238E27FC236}">
                <a16:creationId xmlns:a16="http://schemas.microsoft.com/office/drawing/2014/main" xmlns="" id="{272BD475-EF22-407F-9280-E4D107CAFE3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2538" y="2417763"/>
            <a:ext cx="3476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89" name="Line 36">
            <a:extLst>
              <a:ext uri="{FF2B5EF4-FFF2-40B4-BE49-F238E27FC236}">
                <a16:creationId xmlns:a16="http://schemas.microsoft.com/office/drawing/2014/main" xmlns="" id="{06E506DD-0442-4CF6-A798-50D3819D8A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9525" y="2446338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0" name="Line 37">
            <a:extLst>
              <a:ext uri="{FF2B5EF4-FFF2-40B4-BE49-F238E27FC236}">
                <a16:creationId xmlns:a16="http://schemas.microsoft.com/office/drawing/2014/main" xmlns="" id="{C81A41A8-BAE4-4A4C-8085-61155A93F3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2225" y="24463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1" name="Line 38">
            <a:extLst>
              <a:ext uri="{FF2B5EF4-FFF2-40B4-BE49-F238E27FC236}">
                <a16:creationId xmlns:a16="http://schemas.microsoft.com/office/drawing/2014/main" xmlns="" id="{AEF0682D-16A8-4262-8993-3D3FA32D8BA3}"/>
              </a:ext>
            </a:extLst>
          </p:cNvPr>
          <p:cNvSpPr>
            <a:spLocks noChangeShapeType="1"/>
          </p:cNvSpPr>
          <p:nvPr/>
        </p:nvSpPr>
        <p:spPr bwMode="auto">
          <a:xfrm>
            <a:off x="7812088" y="244633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2" name="Line 41">
            <a:extLst>
              <a:ext uri="{FF2B5EF4-FFF2-40B4-BE49-F238E27FC236}">
                <a16:creationId xmlns:a16="http://schemas.microsoft.com/office/drawing/2014/main" xmlns="" id="{58B59B93-AD7E-40C1-B941-19381A48A8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5113" y="5229225"/>
            <a:ext cx="387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3" name="Line 42">
            <a:extLst>
              <a:ext uri="{FF2B5EF4-FFF2-40B4-BE49-F238E27FC236}">
                <a16:creationId xmlns:a16="http://schemas.microsoft.com/office/drawing/2014/main" xmlns="" id="{43E0F04F-FC5C-4674-ABA6-AC4CF4FEC2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1863" y="5229225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4" name="Line 44">
            <a:extLst>
              <a:ext uri="{FF2B5EF4-FFF2-40B4-BE49-F238E27FC236}">
                <a16:creationId xmlns:a16="http://schemas.microsoft.com/office/drawing/2014/main" xmlns="" id="{963FD81F-E55D-415C-80A3-6EE2DABB0C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175" y="5229225"/>
            <a:ext cx="517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5" name="Line 45">
            <a:extLst>
              <a:ext uri="{FF2B5EF4-FFF2-40B4-BE49-F238E27FC236}">
                <a16:creationId xmlns:a16="http://schemas.microsoft.com/office/drawing/2014/main" xmlns="" id="{5CB05CE7-1AF5-44A9-98BD-1E9F130E70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3" y="52292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6" name="Line 46">
            <a:extLst>
              <a:ext uri="{FF2B5EF4-FFF2-40B4-BE49-F238E27FC236}">
                <a16:creationId xmlns:a16="http://schemas.microsoft.com/office/drawing/2014/main" xmlns="" id="{DAF9E69C-FC91-4982-84BE-D32DBDCD0E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42988" y="522922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7" name="Line 47">
            <a:extLst>
              <a:ext uri="{FF2B5EF4-FFF2-40B4-BE49-F238E27FC236}">
                <a16:creationId xmlns:a16="http://schemas.microsoft.com/office/drawing/2014/main" xmlns="" id="{77285613-3651-4527-8488-AD9D4CEFE9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1473200"/>
            <a:ext cx="0" cy="28416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8" name="Line 48">
            <a:extLst>
              <a:ext uri="{FF2B5EF4-FFF2-40B4-BE49-F238E27FC236}">
                <a16:creationId xmlns:a16="http://schemas.microsoft.com/office/drawing/2014/main" xmlns="" id="{1DFD11B3-0DFE-491E-BAD7-3773BEDF01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0950" y="4298950"/>
            <a:ext cx="0" cy="15843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299" name="Line 49">
            <a:extLst>
              <a:ext uri="{FF2B5EF4-FFF2-40B4-BE49-F238E27FC236}">
                <a16:creationId xmlns:a16="http://schemas.microsoft.com/office/drawing/2014/main" xmlns="" id="{49701279-0C40-4AC1-BF4D-48EF68B2B1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0950" y="4292600"/>
            <a:ext cx="2571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1300" name="Line 50">
            <a:extLst>
              <a:ext uri="{FF2B5EF4-FFF2-40B4-BE49-F238E27FC236}">
                <a16:creationId xmlns:a16="http://schemas.microsoft.com/office/drawing/2014/main" xmlns="" id="{A0BE418F-121B-4EBD-B552-3E0A70C02068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6050" y="1457325"/>
            <a:ext cx="0" cy="44608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37939" name="Text Box 51">
            <a:extLst>
              <a:ext uri="{FF2B5EF4-FFF2-40B4-BE49-F238E27FC236}">
                <a16:creationId xmlns:a16="http://schemas.microsoft.com/office/drawing/2014/main" xmlns="" id="{81627873-AD9A-4253-BBAD-0E7CFE66D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3513" y="3209925"/>
            <a:ext cx="2717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t-EE" b="1" dirty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+mn-cs"/>
              </a:rPr>
              <a:t>QUALIFICATIONSSYSTEM</a:t>
            </a:r>
          </a:p>
        </p:txBody>
      </p:sp>
      <p:sp>
        <p:nvSpPr>
          <p:cNvPr id="43" name="AutoShape 9">
            <a:extLst>
              <a:ext uri="{FF2B5EF4-FFF2-40B4-BE49-F238E27FC236}">
                <a16:creationId xmlns:a16="http://schemas.microsoft.com/office/drawing/2014/main" xmlns="" id="{13128C12-ADB9-4027-996F-5F9E36AB3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3141663"/>
            <a:ext cx="982663" cy="1443037"/>
          </a:xfrm>
          <a:prstGeom prst="flowChartMultidocumen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Assess-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ment</a:t>
            </a: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stan-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1900"/>
              </a:lnSpc>
              <a:defRPr/>
            </a:pPr>
            <a:r>
              <a:rPr lang="et-EE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dards</a:t>
            </a:r>
            <a:endParaRPr lang="et-EE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86A739F3-CA2F-40DB-8FD9-EC0EEAC51AFD}"/>
              </a:ext>
            </a:extLst>
          </p:cNvPr>
          <p:cNvCxnSpPr/>
          <p:nvPr/>
        </p:nvCxnSpPr>
        <p:spPr>
          <a:xfrm>
            <a:off x="4630738" y="2894013"/>
            <a:ext cx="0" cy="24765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D565E0D8-67AF-443E-94F9-2E42729BDCAF}"/>
              </a:ext>
            </a:extLst>
          </p:cNvPr>
          <p:cNvCxnSpPr/>
          <p:nvPr/>
        </p:nvCxnSpPr>
        <p:spPr>
          <a:xfrm>
            <a:off x="4860925" y="4365625"/>
            <a:ext cx="430213" cy="50323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680A5B5B-0D5C-4444-A742-E7C7547D25CA}"/>
              </a:ext>
            </a:extLst>
          </p:cNvPr>
          <p:cNvCxnSpPr>
            <a:endCxn id="13325" idx="0"/>
          </p:cNvCxnSpPr>
          <p:nvPr/>
        </p:nvCxnSpPr>
        <p:spPr>
          <a:xfrm>
            <a:off x="4860925" y="4365625"/>
            <a:ext cx="2376488" cy="50323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2970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507559" y="609600"/>
            <a:ext cx="2796807" cy="1320800"/>
          </a:xfrm>
        </p:spPr>
        <p:txBody>
          <a:bodyPr anchor="ctr">
            <a:normAutofit/>
          </a:bodyPr>
          <a:lstStyle/>
          <a:p>
            <a:r>
              <a:rPr lang="et-EE" sz="3300" dirty="0" err="1"/>
              <a:t>Qualification</a:t>
            </a:r>
            <a:r>
              <a:rPr lang="et-EE" sz="3300" dirty="0"/>
              <a:t> </a:t>
            </a:r>
            <a:br>
              <a:rPr lang="et-EE" sz="3300" dirty="0"/>
            </a:br>
            <a:r>
              <a:rPr lang="et-EE" sz="3300" dirty="0" err="1"/>
              <a:t>framework</a:t>
            </a:r>
            <a:r>
              <a:rPr lang="et-EE" sz="3300" dirty="0"/>
              <a:t> 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513875" y="2160589"/>
            <a:ext cx="2790687" cy="3560733"/>
          </a:xfrm>
        </p:spPr>
        <p:txBody>
          <a:bodyPr>
            <a:normAutofit/>
          </a:bodyPr>
          <a:lstStyle/>
          <a:p>
            <a:pPr marL="787050" lvl="2" indent="-101250">
              <a:buFont typeface="Wingdings" panose="05000000000000000000" pitchFamily="2" charset="2"/>
              <a:buChar char="§"/>
            </a:pPr>
            <a:r>
              <a:rPr lang="et-EE" sz="2000" dirty="0" err="1"/>
              <a:t>Biggest</a:t>
            </a:r>
            <a:r>
              <a:rPr lang="et-EE" sz="2000" dirty="0"/>
              <a:t> </a:t>
            </a:r>
            <a:r>
              <a:rPr lang="et-EE" sz="2000" dirty="0" err="1"/>
              <a:t>share</a:t>
            </a:r>
            <a:r>
              <a:rPr lang="et-EE" sz="2000" dirty="0"/>
              <a:t> of </a:t>
            </a:r>
            <a:r>
              <a:rPr lang="et-EE" sz="2000" dirty="0" err="1"/>
              <a:t>students</a:t>
            </a:r>
            <a:r>
              <a:rPr lang="et-EE" sz="2000" dirty="0"/>
              <a:t> are </a:t>
            </a:r>
            <a:br>
              <a:rPr lang="et-EE" sz="2000" dirty="0"/>
            </a:br>
            <a:r>
              <a:rPr lang="et-EE" sz="2000" dirty="0" err="1"/>
              <a:t>studying</a:t>
            </a:r>
            <a:r>
              <a:rPr lang="et-EE" sz="2000" dirty="0"/>
              <a:t> at </a:t>
            </a:r>
            <a:r>
              <a:rPr lang="et-EE" sz="2000" dirty="0" err="1"/>
              <a:t>the</a:t>
            </a:r>
            <a:r>
              <a:rPr lang="et-EE" sz="2000" dirty="0"/>
              <a:t> </a:t>
            </a:r>
            <a:r>
              <a:rPr lang="et-EE" sz="2000" dirty="0" err="1"/>
              <a:t>level</a:t>
            </a:r>
            <a:r>
              <a:rPr lang="et-EE" sz="2000" dirty="0"/>
              <a:t> 4</a:t>
            </a:r>
          </a:p>
          <a:p>
            <a:pPr marL="101250" indent="-101250">
              <a:buFont typeface="Wingdings" panose="05000000000000000000" pitchFamily="2" charset="2"/>
              <a:buChar char="§"/>
            </a:pPr>
            <a:r>
              <a:rPr lang="et-EE" sz="2000" dirty="0" err="1"/>
              <a:t>Vocational</a:t>
            </a:r>
            <a:r>
              <a:rPr lang="et-EE" sz="2000" dirty="0"/>
              <a:t> </a:t>
            </a:r>
            <a:r>
              <a:rPr lang="et-EE" sz="2000" dirty="0" err="1"/>
              <a:t>secondary</a:t>
            </a:r>
            <a:r>
              <a:rPr lang="et-EE" sz="2000" dirty="0"/>
              <a:t> </a:t>
            </a:r>
            <a:r>
              <a:rPr lang="et-EE" sz="2000" dirty="0" err="1"/>
              <a:t>education</a:t>
            </a:r>
            <a:r>
              <a:rPr lang="et-EE" sz="2000" dirty="0"/>
              <a:t> </a:t>
            </a:r>
            <a:r>
              <a:rPr lang="et-EE" sz="2000" dirty="0" err="1"/>
              <a:t>gives</a:t>
            </a:r>
            <a:r>
              <a:rPr lang="et-EE" sz="2000" dirty="0"/>
              <a:t> </a:t>
            </a:r>
            <a:r>
              <a:rPr lang="et-EE" sz="2000" dirty="0" err="1"/>
              <a:t>access</a:t>
            </a:r>
            <a:r>
              <a:rPr lang="et-EE" sz="2000" dirty="0"/>
              <a:t> </a:t>
            </a:r>
            <a:br>
              <a:rPr lang="et-EE" sz="2000" dirty="0"/>
            </a:br>
            <a:r>
              <a:rPr lang="et-EE" sz="2000" dirty="0" err="1"/>
              <a:t>to</a:t>
            </a:r>
            <a:r>
              <a:rPr lang="et-EE" sz="2000" dirty="0"/>
              <a:t> </a:t>
            </a:r>
            <a:r>
              <a:rPr lang="et-EE" sz="2000" dirty="0" err="1"/>
              <a:t>higher</a:t>
            </a:r>
            <a:r>
              <a:rPr lang="et-EE" sz="2000" dirty="0"/>
              <a:t> </a:t>
            </a:r>
            <a:r>
              <a:rPr lang="et-EE" sz="2000" dirty="0" err="1"/>
              <a:t>education</a:t>
            </a:r>
            <a:r>
              <a:rPr lang="et-EE" sz="2000" dirty="0"/>
              <a:t> (</a:t>
            </a:r>
            <a:r>
              <a:rPr lang="et-EE" sz="2000" dirty="0" err="1"/>
              <a:t>level</a:t>
            </a:r>
            <a:r>
              <a:rPr lang="et-EE" sz="2000" dirty="0"/>
              <a:t> 6)</a:t>
            </a:r>
            <a:br>
              <a:rPr lang="et-EE" sz="2000" dirty="0"/>
            </a:br>
            <a:r>
              <a:rPr lang="et-EE" dirty="0"/>
              <a:t/>
            </a:r>
            <a:br>
              <a:rPr lang="et-EE" dirty="0"/>
            </a:br>
            <a:endParaRPr lang="et-EE" dirty="0"/>
          </a:p>
        </p:txBody>
      </p:sp>
      <p:pic>
        <p:nvPicPr>
          <p:cNvPr id="4" name="Sisu kohatäide 3" descr="https://www.hm.ee/sites/default/files/tabel-kutse2-eng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0526" y="890602"/>
            <a:ext cx="3452060" cy="4572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485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42962"/>
          </a:xfrm>
        </p:spPr>
        <p:txBody>
          <a:bodyPr/>
          <a:lstStyle/>
          <a:p>
            <a:pPr>
              <a:defRPr/>
            </a:pPr>
            <a:r>
              <a:rPr lang="et-EE" b="1" dirty="0"/>
              <a:t>New </a:t>
            </a:r>
            <a:r>
              <a:rPr lang="et-EE" b="1" dirty="0" err="1"/>
              <a:t>curriculum</a:t>
            </a:r>
            <a:r>
              <a:rPr lang="et-EE" b="1" dirty="0"/>
              <a:t> </a:t>
            </a:r>
            <a:r>
              <a:rPr lang="et-EE" b="1" dirty="0" err="1"/>
              <a:t>system</a:t>
            </a:r>
            <a:endParaRPr lang="et-EE" b="1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95288" y="1044575"/>
            <a:ext cx="8429625" cy="50974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000" dirty="0">
                <a:solidFill>
                  <a:schemeClr val="tx2"/>
                </a:solidFill>
              </a:rPr>
              <a:t>will be based on Estonian Qualifications Framework (</a:t>
            </a:r>
            <a:r>
              <a:rPr lang="en-US" sz="2000" dirty="0" err="1">
                <a:solidFill>
                  <a:schemeClr val="tx2"/>
                </a:solidFill>
              </a:rPr>
              <a:t>EstQF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  <a:endParaRPr lang="et-EE" sz="2000" dirty="0">
              <a:solidFill>
                <a:schemeClr val="tx2"/>
              </a:solidFill>
            </a:endParaRPr>
          </a:p>
          <a:p>
            <a:pPr>
              <a:spcBef>
                <a:spcPts val="1800"/>
              </a:spcBef>
              <a:defRPr/>
            </a:pPr>
            <a:r>
              <a:rPr lang="en-US" sz="2000" dirty="0">
                <a:solidFill>
                  <a:schemeClr val="tx2"/>
                </a:solidFill>
              </a:rPr>
              <a:t>based on learning outputs, the curricula correspond to levels 2-5 of the </a:t>
            </a:r>
            <a:r>
              <a:rPr lang="en-US" sz="2000" dirty="0" err="1">
                <a:solidFill>
                  <a:schemeClr val="tx2"/>
                </a:solidFill>
              </a:rPr>
              <a:t>EstQF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1800"/>
              </a:spcBef>
              <a:defRPr/>
            </a:pPr>
            <a:endParaRPr lang="et-EE" sz="2000" dirty="0"/>
          </a:p>
          <a:p>
            <a:pPr>
              <a:spcBef>
                <a:spcPts val="1800"/>
              </a:spcBef>
              <a:defRPr/>
            </a:pPr>
            <a:endParaRPr lang="et-EE" sz="2000" dirty="0"/>
          </a:p>
          <a:p>
            <a:pPr>
              <a:defRPr/>
            </a:pPr>
            <a:endParaRPr lang="et-EE" sz="2000" dirty="0"/>
          </a:p>
        </p:txBody>
      </p:sp>
      <p:graphicFrame>
        <p:nvGraphicFramePr>
          <p:cNvPr id="4" name="Skemaatiline diagramm 3"/>
          <p:cNvGraphicFramePr/>
          <p:nvPr>
            <p:extLst>
              <p:ext uri="{D42A27DB-BD31-4B8C-83A1-F6EECF244321}">
                <p14:modId xmlns:p14="http://schemas.microsoft.com/office/powerpoint/2010/main" val="1177189759"/>
              </p:ext>
            </p:extLst>
          </p:nvPr>
        </p:nvGraphicFramePr>
        <p:xfrm>
          <a:off x="467544" y="2708920"/>
          <a:ext cx="763284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4240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ealkiri 9"/>
          <p:cNvSpPr>
            <a:spLocks noGrp="1"/>
          </p:cNvSpPr>
          <p:nvPr>
            <p:ph type="title"/>
          </p:nvPr>
        </p:nvSpPr>
        <p:spPr>
          <a:xfrm>
            <a:off x="614363" y="112713"/>
            <a:ext cx="4972050" cy="854075"/>
          </a:xfrm>
        </p:spPr>
        <p:txBody>
          <a:bodyPr lIns="64291" tIns="32146" rIns="64291" bIns="32146"/>
          <a:lstStyle/>
          <a:p>
            <a:pPr eaLnBrk="1" hangingPunct="1"/>
            <a:r>
              <a:rPr lang="et-EE" b="1">
                <a:latin typeface="Arial" charset="0"/>
                <a:cs typeface="Arial" charset="0"/>
              </a:rPr>
              <a:t>Curricula</a:t>
            </a:r>
          </a:p>
        </p:txBody>
      </p:sp>
      <p:sp>
        <p:nvSpPr>
          <p:cNvPr id="14340" name="Sisu kohatäide 4"/>
          <p:cNvSpPr>
            <a:spLocks noGrp="1"/>
          </p:cNvSpPr>
          <p:nvPr>
            <p:ph idx="1"/>
          </p:nvPr>
        </p:nvSpPr>
        <p:spPr>
          <a:xfrm>
            <a:off x="436563" y="1233488"/>
            <a:ext cx="8296275" cy="4852987"/>
          </a:xfrm>
        </p:spPr>
        <p:txBody>
          <a:bodyPr lIns="64291" tIns="32146" rIns="64291" bIns="32146">
            <a:normAutofit/>
          </a:bodyPr>
          <a:lstStyle/>
          <a:p>
            <a:pPr marL="82550" indent="0" eaLnBrk="1" hangingPunct="1">
              <a:buFontTx/>
              <a:buNone/>
              <a:defRPr/>
            </a:pPr>
            <a:r>
              <a:rPr lang="et-EE" sz="2000" dirty="0">
                <a:solidFill>
                  <a:schemeClr val="tx2"/>
                </a:solidFill>
              </a:rPr>
              <a:t>1. </a:t>
            </a:r>
            <a:r>
              <a:rPr lang="en-US" sz="2000" dirty="0">
                <a:solidFill>
                  <a:schemeClr val="tx2"/>
                </a:solidFill>
              </a:rPr>
              <a:t>Initial education curricula </a:t>
            </a:r>
            <a:r>
              <a:rPr lang="en-US" sz="2000" b="0" dirty="0">
                <a:solidFill>
                  <a:schemeClr val="tx2"/>
                </a:solidFill>
              </a:rPr>
              <a:t> </a:t>
            </a:r>
          </a:p>
          <a:p>
            <a:pPr marL="825500" lvl="1">
              <a:defRPr/>
            </a:pPr>
            <a:r>
              <a:rPr lang="en-US" sz="2000" b="0" dirty="0">
                <a:solidFill>
                  <a:schemeClr val="tx2"/>
                </a:solidFill>
              </a:rPr>
              <a:t>compiled based on competence-based vocational standards</a:t>
            </a:r>
          </a:p>
          <a:p>
            <a:pPr marL="825500" lvl="1">
              <a:defRPr/>
            </a:pPr>
            <a:r>
              <a:rPr lang="en-US" sz="2000" b="0" dirty="0">
                <a:solidFill>
                  <a:schemeClr val="tx2"/>
                </a:solidFill>
              </a:rPr>
              <a:t>output-based description of learning results together with assessment criteria for threshold levels</a:t>
            </a:r>
          </a:p>
          <a:p>
            <a:pPr marL="825500" lvl="1">
              <a:defRPr/>
            </a:pPr>
            <a:r>
              <a:rPr lang="en-US" sz="2000" b="0" dirty="0">
                <a:solidFill>
                  <a:schemeClr val="tx2"/>
                </a:solidFill>
              </a:rPr>
              <a:t> integration of general education into main study modules</a:t>
            </a:r>
          </a:p>
          <a:p>
            <a:pPr marL="825500" lvl="1">
              <a:defRPr/>
            </a:pPr>
            <a:r>
              <a:rPr lang="en-US" sz="2000" b="0" dirty="0">
                <a:solidFill>
                  <a:schemeClr val="tx2"/>
                </a:solidFill>
              </a:rPr>
              <a:t>integration of key competences of lifelong learning into vocational education</a:t>
            </a:r>
          </a:p>
          <a:p>
            <a:pPr marL="82550" indent="0" eaLnBrk="1" hangingPunct="1">
              <a:buFontTx/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2.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Continuing education curricula are compiled based on respective vocational standards</a:t>
            </a:r>
          </a:p>
          <a:p>
            <a:pPr marL="82550" indent="0" eaLnBrk="1" hangingPunct="1">
              <a:buFontTx/>
              <a:buNone/>
              <a:defRPr/>
            </a:pPr>
            <a:endParaRPr lang="et-EE" sz="2000" dirty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t-EE" sz="2000" dirty="0">
                <a:solidFill>
                  <a:srgbClr val="002060"/>
                </a:solidFill>
              </a:rPr>
              <a:t>                    </a:t>
            </a:r>
          </a:p>
        </p:txBody>
      </p:sp>
      <p:sp>
        <p:nvSpPr>
          <p:cNvPr id="2" name="Slaidinumbri kohatäide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14A5049-8AAC-4A5B-813D-422356207DCA}" type="slidenum">
              <a:rPr lang="et-EE" smtClean="0"/>
              <a:pPr eaLnBrk="1" hangingPunct="1"/>
              <a:t>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5835060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395536" y="26320"/>
            <a:ext cx="6347713" cy="576064"/>
          </a:xfrm>
        </p:spPr>
        <p:txBody>
          <a:bodyPr>
            <a:normAutofit fontScale="90000"/>
          </a:bodyPr>
          <a:lstStyle/>
          <a:p>
            <a:r>
              <a:rPr lang="et-EE" dirty="0" err="1"/>
              <a:t>School</a:t>
            </a:r>
            <a:r>
              <a:rPr lang="et-EE" dirty="0"/>
              <a:t> </a:t>
            </a:r>
            <a:r>
              <a:rPr lang="et-EE" dirty="0" err="1"/>
              <a:t>Curricula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95536" y="980728"/>
            <a:ext cx="6770713" cy="5634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School curricula consists of two parts</a:t>
            </a:r>
            <a:endParaRPr lang="et-EE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First part contains so called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basic information of the curriculum</a:t>
            </a:r>
            <a:r>
              <a:rPr lang="et-EE" sz="20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t-EE" sz="2000" dirty="0"/>
              <a:t> 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names</a:t>
            </a:r>
            <a:r>
              <a:rPr lang="et-EE" sz="2000" dirty="0">
                <a:solidFill>
                  <a:schemeClr val="tx2"/>
                </a:solidFill>
              </a:rPr>
              <a:t> of </a:t>
            </a:r>
            <a:r>
              <a:rPr lang="et-EE" sz="2000" dirty="0" err="1">
                <a:solidFill>
                  <a:schemeClr val="tx2"/>
                </a:solidFill>
              </a:rPr>
              <a:t>modules</a:t>
            </a:r>
            <a:r>
              <a:rPr lang="et-EE" sz="2000" dirty="0">
                <a:solidFill>
                  <a:schemeClr val="tx2"/>
                </a:solidFill>
              </a:rPr>
              <a:t>, </a:t>
            </a:r>
            <a:r>
              <a:rPr lang="et-EE" sz="2000" dirty="0" err="1">
                <a:solidFill>
                  <a:schemeClr val="tx2"/>
                </a:solidFill>
              </a:rPr>
              <a:t>volume</a:t>
            </a:r>
            <a:r>
              <a:rPr lang="et-EE" sz="2000" dirty="0">
                <a:solidFill>
                  <a:schemeClr val="tx2"/>
                </a:solidFill>
              </a:rPr>
              <a:t> of EKAP (</a:t>
            </a:r>
            <a:r>
              <a:rPr lang="et-EE" sz="2000" dirty="0" err="1">
                <a:solidFill>
                  <a:schemeClr val="tx2"/>
                </a:solidFill>
              </a:rPr>
              <a:t>credit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points</a:t>
            </a:r>
            <a:r>
              <a:rPr lang="et-EE" sz="2000" dirty="0">
                <a:solidFill>
                  <a:schemeClr val="tx2"/>
                </a:solidFill>
              </a:rPr>
              <a:t> in </a:t>
            </a:r>
            <a:r>
              <a:rPr lang="et-EE" sz="2000" dirty="0" err="1">
                <a:solidFill>
                  <a:schemeClr val="tx2"/>
                </a:solidFill>
              </a:rPr>
              <a:t>estonian</a:t>
            </a:r>
            <a:r>
              <a:rPr lang="et-EE" sz="2000" dirty="0">
                <a:solidFill>
                  <a:schemeClr val="tx2"/>
                </a:solidFill>
              </a:rPr>
              <a:t> VET </a:t>
            </a:r>
            <a:r>
              <a:rPr lang="et-EE" sz="2000" dirty="0" err="1">
                <a:solidFill>
                  <a:schemeClr val="tx2"/>
                </a:solidFill>
              </a:rPr>
              <a:t>system</a:t>
            </a:r>
            <a:r>
              <a:rPr lang="et-EE" sz="2000" dirty="0">
                <a:solidFill>
                  <a:schemeClr val="tx2"/>
                </a:solidFill>
              </a:rPr>
              <a:t>), </a:t>
            </a:r>
            <a:r>
              <a:rPr lang="et-EE" sz="2000" dirty="0" err="1">
                <a:solidFill>
                  <a:schemeClr val="tx2"/>
                </a:solidFill>
              </a:rPr>
              <a:t>learning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outcomes</a:t>
            </a:r>
            <a:r>
              <a:rPr lang="et-EE" sz="2000" dirty="0">
                <a:solidFill>
                  <a:schemeClr val="tx2"/>
                </a:solidFill>
              </a:rPr>
              <a:t>, </a:t>
            </a:r>
            <a:r>
              <a:rPr lang="et-EE" sz="2000" dirty="0" err="1">
                <a:solidFill>
                  <a:schemeClr val="tx2"/>
                </a:solidFill>
              </a:rPr>
              <a:t>possibilities</a:t>
            </a:r>
            <a:r>
              <a:rPr lang="et-EE" sz="2000" dirty="0">
                <a:solidFill>
                  <a:schemeClr val="tx2"/>
                </a:solidFill>
              </a:rPr>
              <a:t> of </a:t>
            </a:r>
            <a:r>
              <a:rPr lang="et-EE" sz="2000" dirty="0" err="1">
                <a:solidFill>
                  <a:schemeClr val="tx2"/>
                </a:solidFill>
              </a:rPr>
              <a:t>curricula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implementation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to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different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target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groups</a:t>
            </a:r>
            <a:r>
              <a:rPr lang="et-EE" sz="2000" dirty="0">
                <a:solidFill>
                  <a:schemeClr val="tx2"/>
                </a:solidFill>
              </a:rPr>
              <a:t>, </a:t>
            </a:r>
            <a:r>
              <a:rPr lang="et-EE" sz="2000" dirty="0" err="1">
                <a:solidFill>
                  <a:schemeClr val="tx2"/>
                </a:solidFill>
              </a:rPr>
              <a:t>conditions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to</a:t>
            </a:r>
            <a:r>
              <a:rPr lang="et-EE" sz="2000" dirty="0">
                <a:solidFill>
                  <a:schemeClr val="tx2"/>
                </a:solidFill>
              </a:rPr>
              <a:t> start and </a:t>
            </a:r>
            <a:r>
              <a:rPr lang="et-EE" sz="2000" dirty="0" err="1">
                <a:solidFill>
                  <a:schemeClr val="tx2"/>
                </a:solidFill>
              </a:rPr>
              <a:t>graduate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studies</a:t>
            </a:r>
            <a:r>
              <a:rPr lang="et-EE" sz="2000" dirty="0">
                <a:solidFill>
                  <a:schemeClr val="tx2"/>
                </a:solidFill>
              </a:rPr>
              <a:t>, </a:t>
            </a:r>
            <a:r>
              <a:rPr lang="et-EE" sz="2000" dirty="0" err="1">
                <a:solidFill>
                  <a:schemeClr val="tx2"/>
                </a:solidFill>
              </a:rPr>
              <a:t>acquisition</a:t>
            </a:r>
            <a:r>
              <a:rPr lang="et-EE" sz="2000" dirty="0">
                <a:solidFill>
                  <a:schemeClr val="tx2"/>
                </a:solidFill>
              </a:rPr>
              <a:t> of </a:t>
            </a:r>
            <a:r>
              <a:rPr lang="et-EE" sz="2000" dirty="0" err="1">
                <a:solidFill>
                  <a:schemeClr val="tx2"/>
                </a:solidFill>
              </a:rPr>
              <a:t>occupational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  <a:r>
              <a:rPr lang="et-EE" sz="2000" dirty="0" err="1">
                <a:solidFill>
                  <a:schemeClr val="tx2"/>
                </a:solidFill>
              </a:rPr>
              <a:t>qualification</a:t>
            </a:r>
            <a:r>
              <a:rPr lang="et-EE" sz="2000" dirty="0">
                <a:solidFill>
                  <a:schemeClr val="tx2"/>
                </a:solidFill>
              </a:rPr>
              <a:t> and part of a </a:t>
            </a:r>
            <a:r>
              <a:rPr lang="et-EE" sz="2000" dirty="0" err="1">
                <a:solidFill>
                  <a:schemeClr val="tx2"/>
                </a:solidFill>
              </a:rPr>
              <a:t>qualification</a:t>
            </a:r>
            <a:r>
              <a:rPr lang="et-EE" sz="2000" dirty="0">
                <a:solidFill>
                  <a:schemeClr val="tx2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The second part of school curriculum is so called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Implementation plan of modules of learning outcomes</a:t>
            </a:r>
            <a:endParaRPr lang="et-E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00050" lvl="2" indent="0">
              <a:buNone/>
            </a:pPr>
            <a:r>
              <a:rPr lang="et-EE" sz="2000" dirty="0" err="1"/>
              <a:t>School</a:t>
            </a:r>
            <a:r>
              <a:rPr lang="et-EE" sz="2000" dirty="0"/>
              <a:t> </a:t>
            </a:r>
            <a:r>
              <a:rPr lang="et-EE" sz="2000" dirty="0" err="1"/>
              <a:t>curricula</a:t>
            </a:r>
            <a:r>
              <a:rPr lang="et-EE" sz="2000" dirty="0"/>
              <a:t> </a:t>
            </a:r>
            <a:r>
              <a:rPr lang="en-GB" sz="2000" dirty="0"/>
              <a:t>shall be published on the school’s website</a:t>
            </a:r>
          </a:p>
          <a:p>
            <a:pPr marL="0" indent="0">
              <a:buNone/>
            </a:pPr>
            <a:endParaRPr lang="et-EE" sz="2000" b="1" dirty="0"/>
          </a:p>
          <a:p>
            <a:pPr marL="457200" indent="-457200">
              <a:buFont typeface="+mj-lt"/>
              <a:buAutoNum type="arabicPeriod"/>
            </a:pPr>
            <a:endParaRPr lang="et-EE" sz="2000" b="1" dirty="0"/>
          </a:p>
        </p:txBody>
      </p:sp>
    </p:spTree>
    <p:extLst>
      <p:ext uri="{BB962C8B-B14F-4D97-AF65-F5344CB8AC3E}">
        <p14:creationId xmlns:p14="http://schemas.microsoft.com/office/powerpoint/2010/main" val="50763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Implementation</a:t>
            </a:r>
            <a:r>
              <a:rPr lang="et-EE" dirty="0"/>
              <a:t> </a:t>
            </a:r>
            <a:r>
              <a:rPr lang="et-EE" dirty="0" err="1"/>
              <a:t>plan</a:t>
            </a:r>
            <a:r>
              <a:rPr lang="et-EE" dirty="0"/>
              <a:t> of </a:t>
            </a:r>
            <a:r>
              <a:rPr lang="et-EE" dirty="0" err="1"/>
              <a:t>modules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 err="1">
                <a:solidFill>
                  <a:schemeClr val="tx2"/>
                </a:solidFill>
              </a:rPr>
              <a:t>Implementation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plan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has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to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be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prepared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for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each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modul</a:t>
            </a:r>
            <a:r>
              <a:rPr lang="et-EE" dirty="0">
                <a:solidFill>
                  <a:schemeClr val="tx2"/>
                </a:solidFill>
              </a:rPr>
              <a:t> and </a:t>
            </a:r>
            <a:r>
              <a:rPr lang="et-EE" dirty="0" err="1">
                <a:solidFill>
                  <a:schemeClr val="tx2"/>
                </a:solidFill>
              </a:rPr>
              <a:t>consist</a:t>
            </a:r>
            <a:r>
              <a:rPr lang="et-EE" dirty="0">
                <a:solidFill>
                  <a:schemeClr val="tx2"/>
                </a:solidFill>
              </a:rPr>
              <a:t> of </a:t>
            </a:r>
            <a:r>
              <a:rPr lang="et-EE" dirty="0" err="1">
                <a:solidFill>
                  <a:schemeClr val="tx2"/>
                </a:solidFill>
              </a:rPr>
              <a:t>the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following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information</a:t>
            </a:r>
            <a:r>
              <a:rPr lang="et-EE" dirty="0">
                <a:solidFill>
                  <a:schemeClr val="tx2"/>
                </a:solidFill>
              </a:rPr>
              <a:t>:</a:t>
            </a:r>
          </a:p>
          <a:p>
            <a:r>
              <a:rPr lang="et-EE" dirty="0" err="1">
                <a:solidFill>
                  <a:schemeClr val="tx2"/>
                </a:solidFill>
              </a:rPr>
              <a:t>the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name</a:t>
            </a:r>
            <a:r>
              <a:rPr lang="et-EE" dirty="0">
                <a:solidFill>
                  <a:schemeClr val="tx2"/>
                </a:solidFill>
              </a:rPr>
              <a:t> of </a:t>
            </a:r>
            <a:r>
              <a:rPr lang="et-EE" dirty="0" err="1">
                <a:solidFill>
                  <a:schemeClr val="tx2"/>
                </a:solidFill>
              </a:rPr>
              <a:t>module</a:t>
            </a:r>
            <a:r>
              <a:rPr lang="et-EE" b="1" dirty="0">
                <a:solidFill>
                  <a:schemeClr val="tx2"/>
                </a:solidFill>
              </a:rPr>
              <a:t>,  </a:t>
            </a:r>
            <a:r>
              <a:rPr lang="et-EE" b="1" dirty="0" err="1">
                <a:solidFill>
                  <a:schemeClr val="tx2"/>
                </a:solidFill>
              </a:rPr>
              <a:t>volume</a:t>
            </a:r>
            <a:r>
              <a:rPr lang="et-EE" b="1" dirty="0">
                <a:solidFill>
                  <a:schemeClr val="tx2"/>
                </a:solidFill>
              </a:rPr>
              <a:t>(Credit </a:t>
            </a:r>
            <a:r>
              <a:rPr lang="et-EE" b="1" dirty="0" err="1">
                <a:solidFill>
                  <a:schemeClr val="tx2"/>
                </a:solidFill>
              </a:rPr>
              <a:t>points</a:t>
            </a:r>
            <a:r>
              <a:rPr lang="et-EE" b="1" dirty="0">
                <a:solidFill>
                  <a:schemeClr val="tx2"/>
                </a:solidFill>
              </a:rPr>
              <a:t>), </a:t>
            </a:r>
            <a:r>
              <a:rPr lang="et-EE" dirty="0" err="1">
                <a:solidFill>
                  <a:schemeClr val="tx2"/>
                </a:solidFill>
              </a:rPr>
              <a:t>teachers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involved</a:t>
            </a:r>
            <a:endParaRPr lang="et-EE" dirty="0">
              <a:solidFill>
                <a:schemeClr val="tx2"/>
              </a:solidFill>
            </a:endParaRPr>
          </a:p>
          <a:p>
            <a:r>
              <a:rPr lang="et-EE" dirty="0" err="1">
                <a:solidFill>
                  <a:schemeClr val="tx2"/>
                </a:solidFill>
              </a:rPr>
              <a:t>content</a:t>
            </a:r>
            <a:r>
              <a:rPr lang="et-EE" dirty="0">
                <a:solidFill>
                  <a:schemeClr val="tx2"/>
                </a:solidFill>
              </a:rPr>
              <a:t>, </a:t>
            </a:r>
            <a:r>
              <a:rPr lang="et-EE" dirty="0" err="1">
                <a:solidFill>
                  <a:schemeClr val="tx2"/>
                </a:solidFill>
              </a:rPr>
              <a:t>themes</a:t>
            </a:r>
            <a:r>
              <a:rPr lang="et-EE" dirty="0">
                <a:solidFill>
                  <a:schemeClr val="tx2"/>
                </a:solidFill>
              </a:rPr>
              <a:t>,  </a:t>
            </a:r>
          </a:p>
          <a:p>
            <a:r>
              <a:rPr lang="et-EE" dirty="0" err="1">
                <a:solidFill>
                  <a:schemeClr val="tx2"/>
                </a:solidFill>
              </a:rPr>
              <a:t>learning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outcomes</a:t>
            </a:r>
            <a:r>
              <a:rPr lang="et-EE" dirty="0">
                <a:solidFill>
                  <a:schemeClr val="tx2"/>
                </a:solidFill>
              </a:rPr>
              <a:t>, </a:t>
            </a:r>
            <a:r>
              <a:rPr lang="et-EE" dirty="0" err="1">
                <a:solidFill>
                  <a:schemeClr val="tx2"/>
                </a:solidFill>
              </a:rPr>
              <a:t>assessment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criterias</a:t>
            </a:r>
            <a:endParaRPr lang="et-EE" dirty="0">
              <a:solidFill>
                <a:schemeClr val="tx2"/>
              </a:solidFill>
            </a:endParaRPr>
          </a:p>
          <a:p>
            <a:r>
              <a:rPr lang="et-EE" dirty="0" err="1">
                <a:solidFill>
                  <a:schemeClr val="tx2"/>
                </a:solidFill>
              </a:rPr>
              <a:t>assessment</a:t>
            </a:r>
            <a:r>
              <a:rPr lang="et-EE" dirty="0">
                <a:solidFill>
                  <a:schemeClr val="tx2"/>
                </a:solidFill>
              </a:rPr>
              <a:t> of LO (</a:t>
            </a:r>
            <a:r>
              <a:rPr lang="et-EE" dirty="0" err="1">
                <a:solidFill>
                  <a:schemeClr val="tx2"/>
                </a:solidFill>
              </a:rPr>
              <a:t>assessment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methods</a:t>
            </a:r>
            <a:r>
              <a:rPr lang="et-EE" dirty="0">
                <a:solidFill>
                  <a:schemeClr val="tx2"/>
                </a:solidFill>
              </a:rPr>
              <a:t>, </a:t>
            </a:r>
            <a:r>
              <a:rPr lang="et-EE" dirty="0" err="1">
                <a:solidFill>
                  <a:schemeClr val="tx2"/>
                </a:solidFill>
              </a:rPr>
              <a:t>tasks</a:t>
            </a:r>
            <a:r>
              <a:rPr lang="et-EE" dirty="0">
                <a:solidFill>
                  <a:schemeClr val="tx2"/>
                </a:solidFill>
              </a:rPr>
              <a:t>, </a:t>
            </a:r>
            <a:r>
              <a:rPr lang="et-EE" dirty="0" err="1">
                <a:solidFill>
                  <a:schemeClr val="tx2"/>
                </a:solidFill>
              </a:rPr>
              <a:t>grading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criteria</a:t>
            </a:r>
            <a:r>
              <a:rPr lang="et-EE" dirty="0">
                <a:solidFill>
                  <a:schemeClr val="tx2"/>
                </a:solidFill>
              </a:rPr>
              <a:t>)</a:t>
            </a:r>
          </a:p>
          <a:p>
            <a:r>
              <a:rPr lang="et-EE" dirty="0" err="1">
                <a:solidFill>
                  <a:schemeClr val="tx2"/>
                </a:solidFill>
              </a:rPr>
              <a:t>evaluation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of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whole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module</a:t>
            </a:r>
            <a:endParaRPr lang="et-EE" dirty="0">
              <a:solidFill>
                <a:schemeClr val="tx2"/>
              </a:solidFill>
            </a:endParaRPr>
          </a:p>
          <a:p>
            <a:r>
              <a:rPr lang="et-EE" dirty="0" err="1">
                <a:solidFill>
                  <a:schemeClr val="tx2"/>
                </a:solidFill>
              </a:rPr>
              <a:t>studying</a:t>
            </a:r>
            <a:r>
              <a:rPr lang="et-EE" dirty="0">
                <a:solidFill>
                  <a:schemeClr val="tx2"/>
                </a:solidFill>
              </a:rPr>
              <a:t> </a:t>
            </a:r>
            <a:r>
              <a:rPr lang="et-EE" dirty="0" err="1">
                <a:solidFill>
                  <a:schemeClr val="tx2"/>
                </a:solidFill>
              </a:rPr>
              <a:t>materials</a:t>
            </a:r>
            <a:r>
              <a:rPr lang="et-EE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0562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3494" y="260648"/>
            <a:ext cx="6447501" cy="484909"/>
          </a:xfrm>
        </p:spPr>
        <p:txBody>
          <a:bodyPr>
            <a:normAutofit fontScale="90000"/>
          </a:bodyPr>
          <a:lstStyle/>
          <a:p>
            <a:r>
              <a:rPr lang="et-EE" altLang="et-EE" dirty="0" err="1"/>
              <a:t>Calculating</a:t>
            </a:r>
            <a:r>
              <a:rPr lang="et-EE" altLang="et-EE" dirty="0"/>
              <a:t> </a:t>
            </a:r>
            <a:r>
              <a:rPr lang="et-EE" altLang="et-EE" dirty="0" err="1"/>
              <a:t>the</a:t>
            </a:r>
            <a:r>
              <a:rPr lang="et-EE" altLang="et-EE" dirty="0"/>
              <a:t> </a:t>
            </a:r>
            <a:r>
              <a:rPr lang="et-EE" altLang="et-EE" dirty="0" err="1"/>
              <a:t>studyload</a:t>
            </a:r>
            <a:endParaRPr lang="en-GB" alt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7017328" cy="379809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t-EE" sz="2000" dirty="0">
                <a:solidFill>
                  <a:schemeClr val="accent1">
                    <a:lumMod val="75000"/>
                  </a:schemeClr>
                </a:solidFill>
              </a:rPr>
              <a:t>Estonian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VET credit</a:t>
            </a:r>
            <a:r>
              <a:rPr lang="et-EE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t-EE" sz="2000" dirty="0" err="1">
                <a:solidFill>
                  <a:schemeClr val="accent1">
                    <a:lumMod val="75000"/>
                  </a:schemeClr>
                </a:solidFill>
              </a:rPr>
              <a:t>points</a:t>
            </a:r>
            <a:r>
              <a:rPr lang="et-EE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/>
              <a:t>provide complementary information about </a:t>
            </a:r>
            <a:r>
              <a:rPr lang="et-EE" sz="2000" dirty="0" err="1"/>
              <a:t>curricula</a:t>
            </a:r>
            <a:r>
              <a:rPr lang="en-US" sz="2000" dirty="0"/>
              <a:t> and </a:t>
            </a:r>
            <a:r>
              <a:rPr lang="et-EE" sz="2000" dirty="0" err="1"/>
              <a:t>its</a:t>
            </a:r>
            <a:r>
              <a:rPr lang="et-EE" sz="2000" dirty="0"/>
              <a:t> </a:t>
            </a:r>
            <a:r>
              <a:rPr lang="et-EE" sz="2000" dirty="0" err="1"/>
              <a:t>modules</a:t>
            </a:r>
            <a:r>
              <a:rPr lang="en-US" sz="2000" dirty="0"/>
              <a:t> in numerical form</a:t>
            </a:r>
            <a:endParaRPr lang="et-EE" sz="2000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t-EE" sz="2000" dirty="0"/>
              <a:t>EKAP </a:t>
            </a:r>
            <a:r>
              <a:rPr lang="en-GB" sz="2000" dirty="0"/>
              <a:t>is an estimation of student’s work amount for achieving LO-s: </a:t>
            </a:r>
            <a:endParaRPr lang="et-EE" sz="2000" dirty="0"/>
          </a:p>
          <a:p>
            <a:pPr lvl="2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1 EKAP </a:t>
            </a:r>
            <a:r>
              <a:rPr lang="en-GB" sz="2000" dirty="0"/>
              <a:t>means for average student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26 h</a:t>
            </a:r>
            <a:r>
              <a:rPr lang="et-EE" sz="2000" b="1" dirty="0" err="1">
                <a:solidFill>
                  <a:schemeClr val="accent1">
                    <a:lumMod val="75000"/>
                  </a:schemeClr>
                </a:solidFill>
              </a:rPr>
              <a:t>ours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000" dirty="0"/>
              <a:t>of learning</a:t>
            </a:r>
          </a:p>
          <a:p>
            <a:pPr lvl="2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en-GB" sz="2000" dirty="0"/>
              <a:t>average student achieves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60 EKAP </a:t>
            </a:r>
            <a:r>
              <a:rPr lang="en-GB" sz="2000" dirty="0"/>
              <a:t>of LO-s</a:t>
            </a:r>
            <a:r>
              <a:rPr lang="et-EE" sz="2000" dirty="0"/>
              <a:t>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per one school year</a:t>
            </a:r>
            <a:endParaRPr lang="et-EE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900"/>
              </a:spcBef>
            </a:pPr>
            <a:endParaRPr lang="et-EE" sz="2000" dirty="0"/>
          </a:p>
          <a:p>
            <a:pPr>
              <a:spcBef>
                <a:spcPts val="900"/>
              </a:spcBef>
            </a:pPr>
            <a:endParaRPr lang="et-EE" sz="2000" dirty="0"/>
          </a:p>
          <a:p>
            <a:pPr>
              <a:spcBef>
                <a:spcPts val="900"/>
              </a:spcBef>
            </a:pPr>
            <a:endParaRPr lang="et-EE" sz="2000" dirty="0"/>
          </a:p>
          <a:p>
            <a:pPr marL="0" indent="0">
              <a:lnSpc>
                <a:spcPct val="150000"/>
              </a:lnSpc>
              <a:buNone/>
              <a:defRPr/>
            </a:pP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" name="Slaidinumbri kohatäide 1"/>
          <p:cNvSpPr>
            <a:spLocks noGrp="1"/>
          </p:cNvSpPr>
          <p:nvPr>
            <p:ph type="sldNum" sz="quarter" idx="12"/>
          </p:nvPr>
        </p:nvSpPr>
        <p:spPr>
          <a:xfrm>
            <a:off x="0" y="798513"/>
            <a:ext cx="795338" cy="504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0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253494" y="188640"/>
            <a:ext cx="6447501" cy="547795"/>
          </a:xfrm>
        </p:spPr>
        <p:txBody>
          <a:bodyPr>
            <a:normAutofit fontScale="90000"/>
          </a:bodyPr>
          <a:lstStyle/>
          <a:p>
            <a:r>
              <a:rPr lang="et-EE" dirty="0" err="1"/>
              <a:t>Credit</a:t>
            </a:r>
            <a:r>
              <a:rPr lang="et-EE" dirty="0"/>
              <a:t> </a:t>
            </a:r>
            <a:r>
              <a:rPr lang="et-EE" dirty="0" err="1"/>
              <a:t>points</a:t>
            </a:r>
            <a:r>
              <a:rPr lang="et-EE" dirty="0"/>
              <a:t> </a:t>
            </a:r>
            <a:r>
              <a:rPr lang="et-EE" dirty="0" err="1"/>
              <a:t>allocation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90236" y="980728"/>
            <a:ext cx="6447501" cy="3520853"/>
          </a:xfrm>
        </p:spPr>
        <p:txBody>
          <a:bodyPr>
            <a:normAutofit/>
          </a:bodyPr>
          <a:lstStyle/>
          <a:p>
            <a:r>
              <a:rPr lang="et-EE" sz="2000" dirty="0"/>
              <a:t>H</a:t>
            </a:r>
            <a:r>
              <a:rPr lang="en-GB" sz="2000" dirty="0"/>
              <a:t>as two phases: </a:t>
            </a:r>
            <a:endParaRPr lang="et-EE" sz="2000" dirty="0"/>
          </a:p>
          <a:p>
            <a:pPr marL="0" indent="0">
              <a:buNone/>
            </a:pPr>
            <a:r>
              <a:rPr lang="et-EE" sz="2000" dirty="0"/>
              <a:t>EKAP</a:t>
            </a:r>
            <a:r>
              <a:rPr lang="en-GB" sz="2000" dirty="0"/>
              <a:t> points are allocated first to </a:t>
            </a:r>
            <a:r>
              <a:rPr lang="et-EE" sz="2000" dirty="0" err="1"/>
              <a:t>the</a:t>
            </a:r>
            <a:r>
              <a:rPr lang="et-EE" sz="2000" dirty="0"/>
              <a:t> </a:t>
            </a:r>
            <a:r>
              <a:rPr lang="et-EE" sz="2000" dirty="0" err="1"/>
              <a:t>curricula</a:t>
            </a:r>
            <a:r>
              <a:rPr lang="en-GB" sz="2000" dirty="0"/>
              <a:t> as a whole and then to its </a:t>
            </a:r>
            <a:r>
              <a:rPr lang="et-EE" sz="2000" dirty="0" err="1"/>
              <a:t>modules</a:t>
            </a:r>
            <a:endParaRPr lang="et-EE" sz="2000" dirty="0"/>
          </a:p>
          <a:p>
            <a:endParaRPr lang="et-EE" sz="2000" dirty="0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>
          <a:xfrm>
            <a:off x="0" y="798513"/>
            <a:ext cx="795338" cy="504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4" name="Skemaatiline diagramm 3"/>
          <p:cNvGraphicFramePr/>
          <p:nvPr>
            <p:extLst>
              <p:ext uri="{D42A27DB-BD31-4B8C-83A1-F6EECF244321}">
                <p14:modId xmlns:p14="http://schemas.microsoft.com/office/powerpoint/2010/main" val="1133656715"/>
              </p:ext>
            </p:extLst>
          </p:nvPr>
        </p:nvGraphicFramePr>
        <p:xfrm>
          <a:off x="325582" y="2467842"/>
          <a:ext cx="7630794" cy="4390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0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innove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nove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assett">
  <a:themeElements>
    <a:clrScheme name="Fasset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set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set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F5938E61BD7E4ABF83E8C0501E2A24" ma:contentTypeVersion="13" ma:contentTypeDescription="Create a new document." ma:contentTypeScope="" ma:versionID="6befd7599753f18fd94971382402e9e7">
  <xsd:schema xmlns:xsd="http://www.w3.org/2001/XMLSchema" xmlns:xs="http://www.w3.org/2001/XMLSchema" xmlns:p="http://schemas.microsoft.com/office/2006/metadata/properties" xmlns:ns3="3a03b4ec-7832-4ae0-93d5-eb3831006da9" xmlns:ns4="ab8d2618-e695-40e2-a4d0-f057706a0db5" targetNamespace="http://schemas.microsoft.com/office/2006/metadata/properties" ma:root="true" ma:fieldsID="0b16e4cdb975b414e59e6785528aee51" ns3:_="" ns4:_="">
    <xsd:import namespace="3a03b4ec-7832-4ae0-93d5-eb3831006da9"/>
    <xsd:import namespace="ab8d2618-e695-40e2-a4d0-f057706a0db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03b4ec-7832-4ae0-93d5-eb3831006d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8d2618-e695-40e2-a4d0-f057706a0db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DF695D-E76C-4E2B-8E64-8B490EA63764}">
  <ds:schemaRefs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ab8d2618-e695-40e2-a4d0-f057706a0db5"/>
    <ds:schemaRef ds:uri="3a03b4ec-7832-4ae0-93d5-eb3831006da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D0422B2-DF1C-497A-B335-970AE73F5E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632ED4-CA03-4751-A44A-5C73119996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03b4ec-7832-4ae0-93d5-eb3831006da9"/>
    <ds:schemaRef ds:uri="ab8d2618-e695-40e2-a4d0-f057706a0d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986</Words>
  <Application>Microsoft Office PowerPoint</Application>
  <PresentationFormat>On-screen Show (4:3)</PresentationFormat>
  <Paragraphs>128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Calibri</vt:lpstr>
      <vt:lpstr>HELVETICA</vt:lpstr>
      <vt:lpstr>Myriad Pro</vt:lpstr>
      <vt:lpstr>Times New Roman</vt:lpstr>
      <vt:lpstr>Trebuchet MS</vt:lpstr>
      <vt:lpstr>Verdana</vt:lpstr>
      <vt:lpstr>Wingdings</vt:lpstr>
      <vt:lpstr>Wingdings 3</vt:lpstr>
      <vt:lpstr>innove_theme1</vt:lpstr>
      <vt:lpstr>innove_theme2</vt:lpstr>
      <vt:lpstr>Fassett</vt:lpstr>
      <vt:lpstr>Office Theme</vt:lpstr>
      <vt:lpstr>Custom Design</vt:lpstr>
      <vt:lpstr>VETCurricula development in context of ECVET Estonian example</vt:lpstr>
      <vt:lpstr>Competence circle</vt:lpstr>
      <vt:lpstr>Qualification  framework </vt:lpstr>
      <vt:lpstr>New curriculum system</vt:lpstr>
      <vt:lpstr>Curricula</vt:lpstr>
      <vt:lpstr>School Curricula</vt:lpstr>
      <vt:lpstr>Implementation plan of modules</vt:lpstr>
      <vt:lpstr>Calculating the studyload</vt:lpstr>
      <vt:lpstr>Credit points allocation</vt:lpstr>
      <vt:lpstr>Outcomes-based assessment</vt:lpstr>
      <vt:lpstr>Types of Assessment</vt:lpstr>
      <vt:lpstr>Types of Assessment </vt:lpstr>
      <vt:lpstr>Distinctive and non- distinctive assessment                        </vt:lpstr>
      <vt:lpstr>Assessment process</vt:lpstr>
      <vt:lpstr>Conclusion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 Approach in  Vocational Qualification Development  in Estonia</dc:title>
  <dc:creator>Kaie Piiskop</dc:creator>
  <cp:lastModifiedBy>mesaud</cp:lastModifiedBy>
  <cp:revision>4</cp:revision>
  <dcterms:created xsi:type="dcterms:W3CDTF">2020-12-14T13:55:25Z</dcterms:created>
  <dcterms:modified xsi:type="dcterms:W3CDTF">2021-02-01T11:30:52Z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0x0101006FF5938E61BD7E4ABF83E8C0501E2A24</vt:lpwstr>
  </property>
</Properties>
</file>