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12192000"/>
  <p:notesSz cx="6858000" cy="9144000"/>
  <p:defaultTextStyle>
    <a:defPPr lvl="0">
      <a:defRPr lang="en-US"/>
    </a:defPPr>
    <a:lvl1pPr defTabSz="4572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4572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4572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4572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4572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4572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4572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4572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4572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1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E3AD9-1F8E-451D-B561-7E7B52A7B626}" type="datetimeFigureOut">
              <a:rPr lang="en-US" smtClean="0"/>
              <a:t>1/31/2021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B0313-A9DD-439C-B609-2E7C8878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0001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a-GE" dirty="0"/>
              <a:t>ჩავატარეთ გამოკითხვა და სტუდენტების 80% დასაქმებულია დარგში სრულ განაკვეთზე.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B0313-A9DD-439C-B609-2E7C8878C3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45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a-GE" dirty="0"/>
              <a:t>ჩავატარეთ გამოკითხვა და სტუდენტების 80% დასაქმებულია დარგში სრულ განაკვეთზე.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B0313-A9DD-439C-B609-2E7C8878C3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72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a-GE" dirty="0"/>
              <a:t>ჩავატარეთ გამოკითხვა და სტუდენტების 80% დასაქმებულია დარგში სრულ განაკვეთზე.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B0313-A9DD-439C-B609-2E7C8878C3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39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2A259-290B-446E-8359-CB94959C924A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1574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D69D-099F-42B9-8F9C-63352CDB8A93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700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66450-FAEC-461A-A63C-72EE09E0849B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76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9B732-6E66-4F0D-AA80-71406489ED7C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46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A6EC-7037-4005-BDC9-C80D1CB1E337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959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EEB60-FC28-4666-96D2-E3981D0D552D}" type="datetime1">
              <a:rPr lang="en-US" smtClean="0"/>
              <a:t>1/31/2021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45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BA3E9-3B10-4267-9B1B-A8603EEDC1B5}" type="datetime1">
              <a:rPr lang="en-US" smtClean="0"/>
              <a:t>1/31/2021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156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85C61-51D6-4954-BBD4-786ECFDDC0BD}" type="datetime1">
              <a:rPr lang="en-US" smtClean="0"/>
              <a:t>1/31/2021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958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9CFF3-44B1-4D29-AAA7-4040F1E7F574}" type="datetime1">
              <a:rPr lang="en-US" smtClean="0"/>
              <a:t>1/31/2021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Georgian Wine Association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063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A0B8981-10C8-4091-8AAD-77DC68277C88}" type="datetime1">
              <a:rPr lang="en-US" smtClean="0"/>
              <a:t>1/31/2021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Georgian Wine Association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F15AEB-86EC-4A7A-901D-AF70BC310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4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BE7B-EE58-436E-91E4-839824206DD3}" type="datetime1">
              <a:rPr lang="en-US" smtClean="0"/>
              <a:t>1/31/2021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84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CF0A0EE-B155-4D63-A676-EDD1ECE4B75A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Georgian Wine Association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3F15AEB-86EC-4A7A-901D-AF70BC310C9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85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7.pn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11.png" /><Relationship Id="rId4" Type="http://schemas.openxmlformats.org/officeDocument/2006/relationships/image" Target="../media/image10.pn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gwa.ge/" TargetMode="External" /><Relationship Id="rId2" Type="http://schemas.openxmlformats.org/officeDocument/2006/relationships/hyperlink" Target="mailto:info@gwa.ge" TargetMode="External" /><Relationship Id="rId1" Type="http://schemas.openxmlformats.org/officeDocument/2006/relationships/slideLayout" Target="../slideLayouts/slideLayout2.xml" /><Relationship Id="rId4" Type="http://schemas.openxmlformats.org/officeDocument/2006/relationships/hyperlink" Target="https://www.facebook.com/GeorgianWineAssociation/" TargetMode="Externa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4.png" /><Relationship Id="rId4" Type="http://schemas.openxmlformats.org/officeDocument/2006/relationships/image" Target="../media/image3.pn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69EF7-8064-4B95-B896-26B60792D2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069" y="803340"/>
            <a:ext cx="11300353" cy="3520085"/>
          </a:xfrm>
        </p:spPr>
        <p:txBody>
          <a:bodyPr>
            <a:normAutofit/>
          </a:bodyPr>
          <a:lstStyle/>
          <a:p>
            <a:pPr algn="ctr"/>
            <a:r>
              <a:rPr lang="ka-GE" sz="5300" b="1" dirty="0"/>
              <a:t>სამუშაოზე დაფუძნებული სწავლების სისტემის დანერგვის გამოწვევები კოვიდის პირობებში</a:t>
            </a:r>
            <a:r>
              <a:rPr lang="ka-GE" b="1" dirty="0"/>
              <a:t> 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4D180F-2434-4FC0-9911-B585951C30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083" y="5316785"/>
            <a:ext cx="10058400" cy="1143000"/>
          </a:xfrm>
        </p:spPr>
        <p:txBody>
          <a:bodyPr/>
          <a:lstStyle/>
          <a:p>
            <a:pPr algn="ctr"/>
            <a:r>
              <a:rPr lang="ka-GE" b="1" dirty="0">
                <a:solidFill>
                  <a:srgbClr val="FF0000"/>
                </a:solidFill>
              </a:rPr>
              <a:t>ასოციაცია „ ქართული ღვინო“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8AB830-EDDF-489C-8C75-03B002D9EE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109" y="303646"/>
            <a:ext cx="1244399" cy="1249946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069CD77-038B-48FE-B7BC-890C10944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21EA-F33F-45C1-A314-07CDF3AF2079}" type="datetime1">
              <a:rPr lang="en-US" smtClean="0"/>
              <a:t>1/31/2021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7E11120-2608-427D-BD37-62B1565FE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Georgian Wine Association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85CDB3A-E9E5-45A7-ADCF-C8449E4E8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198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15C6C1-C2E6-4302-8570-509FC443D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9CFF3-44B1-4D29-AAA7-4040F1E7F574}" type="datetime1">
              <a:rPr lang="en-US" smtClean="0"/>
              <a:t>1/31/2021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BCD7C5-1ECB-4ECA-AFAC-DDD2477F1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0822C-D22B-449A-8DED-FB5476FFA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BF1080-CE71-44B3-9ED1-BFADF75B9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790929" cy="57536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DE1B04-D80B-44C4-8556-F4CAC78FB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8763" y="0"/>
            <a:ext cx="3942722" cy="58578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D921F6-396A-4C90-90FE-1D3C051B3B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2785" y="0"/>
            <a:ext cx="2959698" cy="5857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665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3F8A75-8A97-43F3-8993-2E50DE4D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9CFF3-44B1-4D29-AAA7-4040F1E7F574}" type="datetime1">
              <a:rPr lang="en-US" smtClean="0"/>
              <a:t>1/31/2021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62C70B-0265-4308-AD76-6BBEC4319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BA0918-9C93-4CAA-9726-ED601AF2E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BAA036-6EF6-4632-A972-2005EA3350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3"/>
          <a:stretch/>
        </p:blipFill>
        <p:spPr>
          <a:xfrm>
            <a:off x="6458373" y="222027"/>
            <a:ext cx="5500468" cy="29944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EFED36-7B17-45D6-A933-717F5B5A13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19767"/>
            <a:ext cx="6882377" cy="27299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6FDC62-6A27-4EA6-888F-476E8739F9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2602" y="3489195"/>
            <a:ext cx="4926463" cy="27605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7578FC-5EB3-42E7-BAD5-F022AA414E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159" y="288326"/>
            <a:ext cx="5989817" cy="292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740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80E3D-3BF8-484E-B237-CD808D37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94127"/>
          </a:xfrm>
        </p:spPr>
        <p:txBody>
          <a:bodyPr/>
          <a:lstStyle/>
          <a:p>
            <a:r>
              <a:rPr lang="ka-GE" dirty="0"/>
              <a:t>გმადლობთ ყურადღებისთვის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CC5CF-FF9E-4C9D-9C0E-F5BCCB529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a-GE" b="1" dirty="0">
                <a:solidFill>
                  <a:srgbClr val="FF0000"/>
                </a:solidFill>
              </a:rPr>
              <a:t>ასოციაცია „ ქართული ღვინო“</a:t>
            </a:r>
          </a:p>
          <a:p>
            <a:pPr algn="ctr"/>
            <a:r>
              <a:rPr lang="ka-GE" dirty="0"/>
              <a:t>მთაწმინდის ქ. 12</a:t>
            </a:r>
          </a:p>
          <a:p>
            <a:pPr algn="ctr"/>
            <a:r>
              <a:rPr lang="ka-GE" dirty="0"/>
              <a:t>0108 თბილისი</a:t>
            </a:r>
          </a:p>
          <a:p>
            <a:pPr algn="ctr"/>
            <a:r>
              <a:rPr lang="ka-GE" dirty="0"/>
              <a:t>+995322505457</a:t>
            </a:r>
          </a:p>
          <a:p>
            <a:pPr algn="ctr"/>
            <a:r>
              <a:rPr lang="en-GB" dirty="0">
                <a:hlinkClick r:id="rId2"/>
              </a:rPr>
              <a:t>info@gwa.ge</a:t>
            </a:r>
            <a:endParaRPr lang="en-GB" dirty="0"/>
          </a:p>
          <a:p>
            <a:pPr algn="ctr"/>
            <a:r>
              <a:rPr lang="en-US" dirty="0">
                <a:hlinkClick r:id="rId3"/>
              </a:rPr>
              <a:t>http://gwa.ge/</a:t>
            </a:r>
            <a:endParaRPr lang="en-US" dirty="0"/>
          </a:p>
          <a:p>
            <a:pPr algn="ctr"/>
            <a:r>
              <a:rPr lang="en-US" dirty="0">
                <a:hlinkClick r:id="rId4"/>
              </a:rPr>
              <a:t>https://www.facebook.com/GeorgianWineAssociation/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04B16-FC07-4E73-B188-362756B53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736AA-D478-45C1-9AFE-CCB2E79D0F04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C1753-6EBD-4C64-88A2-828D5DD7F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2E0B1-A310-42F9-83C9-BD2AF6341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774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2460F-DF55-46CA-BEF7-2CCB2EA71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b="1" dirty="0"/>
              <a:t>ასოციაცია „ ქართული ღვინო“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6707B-084C-4E12-887E-83423516C0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a-GE" b="1" dirty="0"/>
              <a:t>ასოციაცია „ ქართული ღვინო“</a:t>
            </a:r>
            <a:r>
              <a:rPr lang="en-GB" b="1" dirty="0"/>
              <a:t> (GWA)</a:t>
            </a:r>
            <a:r>
              <a:rPr lang="ka-GE" dirty="0"/>
              <a:t> – 2010</a:t>
            </a:r>
          </a:p>
          <a:p>
            <a:r>
              <a:rPr lang="ka-GE" b="1" dirty="0"/>
              <a:t>წევრების რაოდენობა </a:t>
            </a:r>
            <a:r>
              <a:rPr lang="ka-GE" dirty="0"/>
              <a:t>- 30+</a:t>
            </a:r>
          </a:p>
          <a:p>
            <a:r>
              <a:rPr lang="ka-GE" b="1" dirty="0"/>
              <a:t>ასოციაციის ამოცანა: </a:t>
            </a:r>
          </a:p>
          <a:p>
            <a:pPr lvl="1"/>
            <a:r>
              <a:rPr lang="ka-GE" sz="2000" dirty="0"/>
              <a:t>ქართული ღვინის დარგის ხელშეწყობა და განვითარება;</a:t>
            </a:r>
          </a:p>
          <a:p>
            <a:pPr lvl="1"/>
            <a:r>
              <a:rPr lang="ka-GE" sz="2000" dirty="0"/>
              <a:t>ღვინის პოპულარიზაცია და მარკეტინგი მსოფლიო მასშტაბით;</a:t>
            </a:r>
          </a:p>
          <a:p>
            <a:pPr lvl="1"/>
            <a:r>
              <a:rPr lang="ka-GE" sz="2000" dirty="0"/>
              <a:t>ღვინის ტურიზმის ხელშეწყობა და განვითარება; </a:t>
            </a:r>
          </a:p>
          <a:p>
            <a:pPr lvl="1"/>
            <a:r>
              <a:rPr lang="ka-GE" sz="2000" dirty="0"/>
              <a:t>სამეცნიერო პროექტების ხელშეწყობა;</a:t>
            </a:r>
          </a:p>
          <a:p>
            <a:pPr lvl="1"/>
            <a:r>
              <a:rPr lang="ka-GE" sz="2000" dirty="0"/>
              <a:t>დუალური განათლების დანერგვის ხელშეწყობა და კოორდინირება;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FEFD4-1E7D-4401-9872-297371F89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6CC3-FC15-4CB3-8D44-24C9DA94BCEE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D0C6F-2188-4E13-8AB6-B739154A6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A07FD-71AB-48A1-ADD7-A3D0357A4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C215CA-1266-43DC-ADDE-387C05D42B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109" y="303646"/>
            <a:ext cx="1244399" cy="124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794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ED327-5546-4B00-8379-B645F0272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819" y="286603"/>
            <a:ext cx="10924861" cy="956271"/>
          </a:xfrm>
        </p:spPr>
        <p:txBody>
          <a:bodyPr>
            <a:normAutofit/>
          </a:bodyPr>
          <a:lstStyle/>
          <a:p>
            <a:r>
              <a:rPr lang="ka-GE" sz="2800" b="1" dirty="0"/>
              <a:t>ასოციაცია „ ქართული ღვინო“ ს როლი პროფესიული განათლების განვითარებაში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FC178-3D1E-4313-B1EE-2A150A8AE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740" y="1376039"/>
            <a:ext cx="10995881" cy="493598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GWA </a:t>
            </a:r>
            <a:r>
              <a:rPr lang="ka-GE" dirty="0"/>
              <a:t>დუალურ განათლებაში 2018 წლის ზაფხულიდან ჩაერთო</a:t>
            </a:r>
          </a:p>
          <a:p>
            <a:r>
              <a:rPr lang="en-GB" b="1" dirty="0"/>
              <a:t>GWA </a:t>
            </a:r>
            <a:r>
              <a:rPr lang="ka-GE" b="1" dirty="0"/>
              <a:t>ძირითადი ფუნქცია: </a:t>
            </a:r>
          </a:p>
          <a:p>
            <a:pPr marL="457200" indent="-457200">
              <a:buFont typeface="+mj-lt"/>
              <a:buAutoNum type="arabicPeriod"/>
            </a:pPr>
            <a:r>
              <a:rPr lang="ka-GE" b="1" dirty="0"/>
              <a:t>მევენახეობა-მეღვინეობის დუალური განათლების ხელშეწყობა და განვითარება;</a:t>
            </a:r>
          </a:p>
          <a:p>
            <a:pPr marL="457200" indent="-457200">
              <a:buFont typeface="+mj-lt"/>
              <a:buAutoNum type="arabicPeriod"/>
            </a:pPr>
            <a:r>
              <a:rPr lang="ka-GE" b="1" dirty="0"/>
              <a:t>დუალური განათლების პროცესების მართვა და კოორდინირება, მათ შორის:</a:t>
            </a:r>
          </a:p>
          <a:p>
            <a:pPr lvl="2"/>
            <a:r>
              <a:rPr lang="ka-GE" sz="2000" dirty="0"/>
              <a:t>კერძო სექტორთან (ღვინის კომპანიებთან) თანამშრომლობა;</a:t>
            </a:r>
          </a:p>
          <a:p>
            <a:pPr lvl="2">
              <a:lnSpc>
                <a:spcPct val="100000"/>
              </a:lnSpc>
            </a:pPr>
            <a:r>
              <a:rPr lang="ka-GE" sz="2000" dirty="0"/>
              <a:t>კერძო სექტორის მობილიზება, დაკვალიანება, პროგრამაში ჩართვის ხელშეწყობა;  </a:t>
            </a:r>
          </a:p>
          <a:p>
            <a:pPr lvl="2">
              <a:lnSpc>
                <a:spcPct val="100000"/>
              </a:lnSpc>
            </a:pPr>
            <a:r>
              <a:rPr lang="ka-GE" sz="2000" dirty="0"/>
              <a:t>დამატებითი ტრეინინგების და ვორკშოპების ორგანიზება კერძო სექტორისა და კოლეჯის წარმომადგენლებისთვის; </a:t>
            </a:r>
          </a:p>
          <a:p>
            <a:pPr lvl="2">
              <a:lnSpc>
                <a:spcPct val="100000"/>
              </a:lnSpc>
            </a:pPr>
            <a:r>
              <a:rPr lang="ka-GE" sz="2000" dirty="0"/>
              <a:t>მისაღები გამოცდების შესახებ საინფორმაციო მასალის მომზადება და დისტრიბუცია;</a:t>
            </a:r>
          </a:p>
          <a:p>
            <a:pPr lvl="2">
              <a:lnSpc>
                <a:spcPct val="100000"/>
              </a:lnSpc>
            </a:pPr>
            <a:r>
              <a:rPr lang="ka-GE" sz="2000" dirty="0"/>
              <a:t>კოლეჯთან და სტუდენტებთან მუდმივი კომუნიკაცია; </a:t>
            </a:r>
          </a:p>
          <a:p>
            <a:pPr lvl="2">
              <a:lnSpc>
                <a:spcPct val="100000"/>
              </a:lnSpc>
            </a:pPr>
            <a:r>
              <a:rPr lang="ka-GE" sz="2000" dirty="0"/>
              <a:t>დუალური განათლების პროგრამის ზოგადი შეფასება და მუდმივი მონიტორინგი, მათ შორის ღვინის კომპანიების შემოწმება, კონსულტირება; </a:t>
            </a:r>
          </a:p>
          <a:p>
            <a:pPr lvl="2">
              <a:lnSpc>
                <a:spcPct val="100000"/>
              </a:lnSpc>
            </a:pPr>
            <a:r>
              <a:rPr lang="ka-GE" sz="2000" dirty="0"/>
              <a:t>სტუდენტური ჟურნალების მონიტორინგი; </a:t>
            </a:r>
          </a:p>
          <a:p>
            <a:pPr lvl="2">
              <a:lnSpc>
                <a:spcPct val="100000"/>
              </a:lnSpc>
            </a:pPr>
            <a:r>
              <a:rPr lang="ka-GE" sz="2000" dirty="0"/>
              <a:t>შუალედური და საკვალიფიკაციო გამოცდების მომზადება, მათ შორის კონცეფციის, საგამოცდო საკითხების, შეფასების კრიტერიუმების მომზადება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5283F-9722-4E11-B619-007122AC8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9B732-6E66-4F0D-AA80-71406489ED7C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716FE3-149C-4737-BA8E-F3356C538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EDFFE5-B0DA-4EBA-BA42-09C1A0564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986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AC39-5E51-4E16-8F27-A7537C45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/>
              <a:t>ზოგადი სურათი</a:t>
            </a:r>
            <a:r>
              <a:rPr lang="en-US" dirty="0"/>
              <a:t> 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51698-0803-4AA8-B12B-3A2D6EA39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60000" lvl="1" indent="0">
              <a:buNone/>
            </a:pPr>
            <a:r>
              <a:rPr lang="ka-GE" sz="2400" b="1" dirty="0"/>
              <a:t>მონაწილე კომპანიების რაოდენობა</a:t>
            </a:r>
            <a:r>
              <a:rPr lang="en-GB" sz="2400" b="1" dirty="0"/>
              <a:t> - </a:t>
            </a:r>
            <a:r>
              <a:rPr lang="en-GB" sz="2500" b="1" dirty="0"/>
              <a:t>2</a:t>
            </a:r>
            <a:r>
              <a:rPr lang="ka-GE" sz="2500" b="1" dirty="0"/>
              <a:t>7</a:t>
            </a:r>
            <a:endParaRPr lang="en-GB" sz="2500" b="1" dirty="0"/>
          </a:p>
          <a:p>
            <a:pPr marL="360000" lvl="1" indent="0">
              <a:buNone/>
            </a:pPr>
            <a:r>
              <a:rPr lang="ka-GE" sz="2400" b="1" dirty="0"/>
              <a:t>სტუდენტების რაოდენობა - </a:t>
            </a:r>
          </a:p>
          <a:p>
            <a:pPr lvl="2"/>
            <a:r>
              <a:rPr lang="ka-GE" sz="2400" dirty="0"/>
              <a:t>2016 – 2019 - 10 სტუდენტმა დაამთავრა</a:t>
            </a:r>
          </a:p>
          <a:p>
            <a:pPr lvl="2"/>
            <a:r>
              <a:rPr lang="ka-GE" sz="2400" dirty="0"/>
              <a:t>2017-2020 წელი - </a:t>
            </a:r>
            <a:r>
              <a:rPr lang="ka-GE" sz="2400" dirty="0">
                <a:solidFill>
                  <a:schemeClr val="tx1"/>
                </a:solidFill>
              </a:rPr>
              <a:t>7 სტუდენტმა </a:t>
            </a:r>
            <a:r>
              <a:rPr lang="ka-GE" sz="2400" dirty="0"/>
              <a:t>დაამთავრა</a:t>
            </a:r>
          </a:p>
          <a:p>
            <a:pPr lvl="2"/>
            <a:r>
              <a:rPr lang="ka-GE" sz="2400" dirty="0"/>
              <a:t>2018 -2021 წელი - 10 სტუდენტი</a:t>
            </a:r>
          </a:p>
          <a:p>
            <a:pPr lvl="2"/>
            <a:r>
              <a:rPr lang="ka-GE" sz="2400" dirty="0"/>
              <a:t>2019-2022 წელი - 24 სტუდენტი</a:t>
            </a:r>
            <a:endParaRPr lang="en-GB" sz="2400" dirty="0"/>
          </a:p>
          <a:p>
            <a:pPr lvl="2"/>
            <a:r>
              <a:rPr lang="en-GB" sz="2400" dirty="0"/>
              <a:t>2020 – 2023 </a:t>
            </a:r>
            <a:r>
              <a:rPr lang="ka-GE" sz="2400" dirty="0"/>
              <a:t>წელი - 27 სტუდენტი </a:t>
            </a:r>
          </a:p>
          <a:p>
            <a:pPr marL="360000" lvl="1" indent="0">
              <a:buNone/>
            </a:pPr>
            <a:endParaRPr lang="ka-GE" sz="2400" b="1" dirty="0"/>
          </a:p>
          <a:p>
            <a:pPr marL="360000" lvl="1" indent="0">
              <a:buNone/>
            </a:pPr>
            <a:r>
              <a:rPr lang="ka-GE" sz="2400" b="1" dirty="0"/>
              <a:t>მონაწილე კოლეჯები </a:t>
            </a:r>
            <a:r>
              <a:rPr lang="en-GB" sz="2400" b="1" dirty="0"/>
              <a:t>- </a:t>
            </a:r>
            <a:r>
              <a:rPr lang="en-US" sz="2400" dirty="0" err="1">
                <a:latin typeface="Sylfaen" panose="010A0502050306030303" pitchFamily="18" charset="0"/>
              </a:rPr>
              <a:t>პროგრამა</a:t>
            </a:r>
            <a:r>
              <a:rPr lang="en-US" sz="2400" dirty="0">
                <a:latin typeface="Sylfaen" panose="010A0502050306030303" pitchFamily="18" charset="0"/>
              </a:rPr>
              <a:t> </a:t>
            </a:r>
            <a:r>
              <a:rPr lang="en-US" sz="2400" dirty="0" err="1">
                <a:latin typeface="Sylfaen" panose="010A0502050306030303" pitchFamily="18" charset="0"/>
              </a:rPr>
              <a:t>ხორციელდება</a:t>
            </a:r>
            <a:r>
              <a:rPr lang="en-US" sz="2400" dirty="0">
                <a:latin typeface="Sylfaen" panose="010A0502050306030303" pitchFamily="18" charset="0"/>
              </a:rPr>
              <a:t> 2016 </a:t>
            </a:r>
            <a:r>
              <a:rPr lang="en-US" sz="2400" dirty="0" err="1">
                <a:latin typeface="Sylfaen" panose="010A0502050306030303" pitchFamily="18" charset="0"/>
              </a:rPr>
              <a:t>წლიდან</a:t>
            </a:r>
            <a:r>
              <a:rPr lang="en-US" sz="2400" dirty="0">
                <a:latin typeface="Sylfaen" panose="010A0502050306030303" pitchFamily="18" charset="0"/>
              </a:rPr>
              <a:t> </a:t>
            </a:r>
            <a:r>
              <a:rPr lang="en-US" sz="2400" dirty="0" err="1">
                <a:latin typeface="Sylfaen" panose="010A0502050306030303" pitchFamily="18" charset="0"/>
              </a:rPr>
              <a:t>ორ</a:t>
            </a:r>
            <a:r>
              <a:rPr lang="en-US" sz="2400" dirty="0">
                <a:latin typeface="Sylfaen" panose="010A0502050306030303" pitchFamily="18" charset="0"/>
              </a:rPr>
              <a:t> </a:t>
            </a:r>
            <a:r>
              <a:rPr lang="en-US" sz="2400" dirty="0" err="1">
                <a:latin typeface="Sylfaen" panose="010A0502050306030303" pitchFamily="18" charset="0"/>
              </a:rPr>
              <a:t>კოლეჯში</a:t>
            </a:r>
            <a:r>
              <a:rPr lang="en-US" sz="2400" dirty="0">
                <a:latin typeface="Sylfaen" panose="010A0502050306030303" pitchFamily="18" charset="0"/>
              </a:rPr>
              <a:t>: </a:t>
            </a:r>
            <a:endParaRPr lang="ka-GE" sz="2400" dirty="0">
              <a:latin typeface="Sylfaen" panose="010A0502050306030303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400" dirty="0" err="1">
                <a:latin typeface="Sylfaen" panose="010A0502050306030303" pitchFamily="18" charset="0"/>
              </a:rPr>
              <a:t>საზოგადოებრივი</a:t>
            </a:r>
            <a:r>
              <a:rPr lang="en-US" sz="2400" dirty="0">
                <a:latin typeface="Sylfaen" panose="010A0502050306030303" pitchFamily="18" charset="0"/>
              </a:rPr>
              <a:t> </a:t>
            </a:r>
            <a:r>
              <a:rPr lang="en-US" sz="2400" dirty="0" err="1">
                <a:latin typeface="Sylfaen" panose="010A0502050306030303" pitchFamily="18" charset="0"/>
              </a:rPr>
              <a:t>კოლეჯი</a:t>
            </a:r>
            <a:r>
              <a:rPr lang="en-US" sz="2400" dirty="0">
                <a:latin typeface="Sylfaen" panose="010A0502050306030303" pitchFamily="18" charset="0"/>
              </a:rPr>
              <a:t> ,,</a:t>
            </a:r>
            <a:r>
              <a:rPr lang="en-US" sz="2400" dirty="0" err="1">
                <a:latin typeface="Sylfaen" panose="010A0502050306030303" pitchFamily="18" charset="0"/>
              </a:rPr>
              <a:t>აისი</a:t>
            </a:r>
            <a:r>
              <a:rPr lang="en-US" sz="2400" dirty="0">
                <a:latin typeface="Sylfaen" panose="010A0502050306030303" pitchFamily="18" charset="0"/>
              </a:rPr>
              <a:t>’’</a:t>
            </a:r>
            <a:r>
              <a:rPr lang="ka-GE" sz="2400" dirty="0">
                <a:latin typeface="Sylfaen" panose="010A0502050306030303" pitchFamily="18" charset="0"/>
              </a:rPr>
              <a:t>, </a:t>
            </a:r>
            <a:r>
              <a:rPr lang="en-US" sz="2400" dirty="0" err="1">
                <a:latin typeface="Sylfaen" panose="010A0502050306030303" pitchFamily="18" charset="0"/>
              </a:rPr>
              <a:t>კაჭრეთი</a:t>
            </a:r>
            <a:r>
              <a:rPr lang="en-US" sz="2400" dirty="0">
                <a:latin typeface="Sylfaen" panose="010A0502050306030303" pitchFamily="18" charset="0"/>
              </a:rPr>
              <a:t> </a:t>
            </a:r>
            <a:endParaRPr lang="ka-GE" sz="2400" dirty="0">
              <a:latin typeface="Sylfaen" panose="010A0502050306030303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400" dirty="0" err="1">
                <a:latin typeface="Sylfaen" panose="010A0502050306030303" pitchFamily="18" charset="0"/>
              </a:rPr>
              <a:t>ილია</a:t>
            </a:r>
            <a:r>
              <a:rPr lang="en-US" sz="2400" dirty="0">
                <a:latin typeface="Sylfaen" panose="010A0502050306030303" pitchFamily="18" charset="0"/>
              </a:rPr>
              <a:t> </a:t>
            </a:r>
            <a:r>
              <a:rPr lang="en-US" sz="2400" dirty="0" err="1">
                <a:latin typeface="Sylfaen" panose="010A0502050306030303" pitchFamily="18" charset="0"/>
              </a:rPr>
              <a:t>წინამძღვრიშვილის</a:t>
            </a:r>
            <a:r>
              <a:rPr lang="en-US" sz="2400" dirty="0">
                <a:latin typeface="Sylfaen" panose="010A0502050306030303" pitchFamily="18" charset="0"/>
              </a:rPr>
              <a:t> </a:t>
            </a:r>
            <a:r>
              <a:rPr lang="en-US" sz="2400" dirty="0" err="1">
                <a:latin typeface="Sylfaen" panose="010A0502050306030303" pitchFamily="18" charset="0"/>
              </a:rPr>
              <a:t>სახელობის</a:t>
            </a:r>
            <a:r>
              <a:rPr lang="en-US" sz="2400" dirty="0">
                <a:latin typeface="Sylfaen" panose="010A0502050306030303" pitchFamily="18" charset="0"/>
              </a:rPr>
              <a:t> </a:t>
            </a:r>
            <a:r>
              <a:rPr lang="en-US" sz="2400" dirty="0" err="1">
                <a:latin typeface="Sylfaen" panose="010A0502050306030303" pitchFamily="18" charset="0"/>
              </a:rPr>
              <a:t>საზოგადოებრივი</a:t>
            </a:r>
            <a:r>
              <a:rPr lang="en-US" sz="2400" dirty="0">
                <a:latin typeface="Sylfaen" panose="010A0502050306030303" pitchFamily="18" charset="0"/>
              </a:rPr>
              <a:t> </a:t>
            </a:r>
            <a:r>
              <a:rPr lang="en-US" sz="2400" dirty="0" err="1">
                <a:latin typeface="Sylfaen" panose="010A0502050306030303" pitchFamily="18" charset="0"/>
              </a:rPr>
              <a:t>კოლეჯი</a:t>
            </a:r>
            <a:r>
              <a:rPr lang="ka-GE" sz="2400" dirty="0">
                <a:latin typeface="Sylfaen" panose="010A0502050306030303" pitchFamily="18" charset="0"/>
              </a:rPr>
              <a:t>, წინამძღვრიანთკარი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ka-GE" sz="2500" dirty="0">
                <a:latin typeface="Sylfaen" panose="010A0502050306030303" pitchFamily="18" charset="0"/>
              </a:rPr>
              <a:t>2021 წელს ემატება ა(ა)იპ კოლეჯი „პრესტიჟი“ თელავში 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ka-GE" sz="2400" dirty="0">
              <a:latin typeface="Sylfaen" panose="010A0502050306030303" pitchFamily="18" charset="0"/>
            </a:endParaRPr>
          </a:p>
          <a:p>
            <a:pPr marL="384048" lvl="2" indent="0">
              <a:buNone/>
            </a:pPr>
            <a:endParaRPr lang="ka-GE" sz="2400" dirty="0"/>
          </a:p>
          <a:p>
            <a:endParaRPr lang="de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BD39E5-74EE-4DBD-8719-DCCDE9185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08FF-C3EC-444D-ACF4-26E2592B8B37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EA0E00-08B8-45D2-A991-1DEC2BBB7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0D5A0-A74E-443D-98B3-D314696BE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66727B-AFFB-4C63-B432-71305DFF2A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109" y="303646"/>
            <a:ext cx="1244399" cy="124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050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AC39-5E51-4E16-8F27-A7537C454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709" y="203240"/>
            <a:ext cx="10058400" cy="608079"/>
          </a:xfrm>
        </p:spPr>
        <p:txBody>
          <a:bodyPr>
            <a:normAutofit fontScale="90000"/>
          </a:bodyPr>
          <a:lstStyle/>
          <a:p>
            <a:r>
              <a:rPr lang="ka-GE" dirty="0"/>
              <a:t>ზოგადი სურათი</a:t>
            </a:r>
            <a:r>
              <a:rPr lang="en-US" dirty="0"/>
              <a:t> </a:t>
            </a:r>
            <a:endParaRPr lang="de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BD39E5-74EE-4DBD-8719-DCCDE9185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08FF-C3EC-444D-ACF4-26E2592B8B37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EA0E00-08B8-45D2-A991-1DEC2BBB7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0D5A0-A74E-443D-98B3-D314696BE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66727B-AFFB-4C63-B432-71305DFF2A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297" y="129731"/>
            <a:ext cx="925994" cy="9301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E12661-2EB5-4B29-B95F-916EA6874E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11319"/>
            <a:ext cx="6600825" cy="56484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5C79EB-F21F-415F-BC4F-E31E24292E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0825" y="811320"/>
            <a:ext cx="5469255" cy="564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41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AC39-5E51-4E16-8F27-A7537C454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8803178" cy="1106098"/>
          </a:xfrm>
        </p:spPr>
        <p:txBody>
          <a:bodyPr/>
          <a:lstStyle/>
          <a:p>
            <a:r>
              <a:rPr lang="ka-GE" dirty="0"/>
              <a:t>მონაწილე კომპანიები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51698-0803-4AA8-B12B-3A2D6EA390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0908" y="1995008"/>
            <a:ext cx="10058400" cy="402336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ka-GE" dirty="0"/>
              <a:t>„შუხმან ვაინს ჯორჯია“ კისისხევი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a-GE" dirty="0"/>
              <a:t>„ვაზიანი კომპანი“- თელავი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a-GE" dirty="0"/>
              <a:t>„შუმი“- წინანდალი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a-GE" dirty="0"/>
              <a:t>„წინანდილის მამულები“ - წინანდალი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a-GE" dirty="0"/>
              <a:t>„შალვინო“- კარდენახი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a-GE" dirty="0"/>
              <a:t>„</a:t>
            </a:r>
            <a:r>
              <a:rPr lang="en-GB" dirty="0"/>
              <a:t>GWS</a:t>
            </a:r>
            <a:r>
              <a:rPr lang="ka-GE" dirty="0"/>
              <a:t>“- თელავი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a-GE" dirty="0"/>
              <a:t>„კორპორაცია ქინძმარაული“ -ყვარელი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a-GE" dirty="0"/>
              <a:t>„</a:t>
            </a:r>
            <a:r>
              <a:rPr lang="en-GB" dirty="0"/>
              <a:t>KTW </a:t>
            </a:r>
            <a:r>
              <a:rPr lang="ka-GE" dirty="0"/>
              <a:t>ჯგუფი“ - ველისციხე, საგურამო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a-GE" dirty="0"/>
              <a:t>„კაპისტონი“- საგურამო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a-GE" dirty="0"/>
              <a:t>„რირავო“- საგურამო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a-GE" dirty="0"/>
              <a:t>„გრუზვინპრომი“ - გურჯაანი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a-GE" dirty="0"/>
              <a:t>„კახური“- თელავი</a:t>
            </a:r>
          </a:p>
          <a:p>
            <a:endParaRPr lang="de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BD39E5-74EE-4DBD-8719-DCCDE9185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08FF-C3EC-444D-ACF4-26E2592B8B37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EA0E00-08B8-45D2-A991-1DEC2BBB7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0D5A0-A74E-443D-98B3-D314696BE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66727B-AFFB-4C63-B432-71305DFF2A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109" y="303646"/>
            <a:ext cx="1244399" cy="124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537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E27FF-B9A6-45A3-8537-893838278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798" y="286603"/>
            <a:ext cx="10995882" cy="1790772"/>
          </a:xfrm>
        </p:spPr>
        <p:txBody>
          <a:bodyPr>
            <a:normAutofit/>
          </a:bodyPr>
          <a:lstStyle/>
          <a:p>
            <a:pPr algn="ctr"/>
            <a:r>
              <a:rPr lang="ka-GE" b="1" dirty="0"/>
              <a:t>ძირითადი გამოწვევები</a:t>
            </a:r>
            <a:br>
              <a:rPr lang="en-GB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7DF60-46CD-4BC7-B8A3-EC59B9E10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862" y="1731146"/>
            <a:ext cx="10782818" cy="4554244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  <a:defRPr/>
            </a:pPr>
            <a:r>
              <a:rPr lang="ka-GE" dirty="0"/>
              <a:t>პროფესიული განათლების არასათანადო იმიჯი- საჭიროა დამატებითი ცნობადობის ამაღლების ღონისძიებების ორგანიზება, საინფორმაციო ბუკლეტების, ფლაერების შექმნა და დისტრიბუცია; ინოვაციების დანერგვა და სოციალური ქსელის აქტიურად გამოყენება  იმიჯის გასაუმჯობესებლად; </a:t>
            </a:r>
          </a:p>
          <a:p>
            <a:pPr>
              <a:buFont typeface="+mj-lt"/>
              <a:buAutoNum type="arabicPeriod"/>
              <a:defRPr/>
            </a:pPr>
            <a:r>
              <a:rPr lang="ka-GE" dirty="0"/>
              <a:t>პროგრამის შესახებ ინფორმაციის/ ცნობადობის ნაკლებობა - ყველა მონაწილე მხარის გამოკითხვა, გამოკითხვის შედეგების შეჯამება, ყველა სასწავლო პროცესების მონიტორინგი, შეფასება, რეკომენდაციების შემუშავება;</a:t>
            </a:r>
          </a:p>
          <a:p>
            <a:pPr>
              <a:buFont typeface="+mj-lt"/>
              <a:buAutoNum type="arabicPeriod"/>
              <a:defRPr/>
            </a:pPr>
            <a:r>
              <a:rPr lang="ka-GE" dirty="0"/>
              <a:t>ინსტრუქტორების ნაკლებობა- ახალი ინსტრუქტორების მობილიზება, დამატებითი ტრეინინგების, ვორკშოპების ორგანიზება;</a:t>
            </a:r>
          </a:p>
          <a:p>
            <a:pPr>
              <a:buFont typeface="+mj-lt"/>
              <a:buAutoNum type="arabicPeriod"/>
              <a:defRPr/>
            </a:pPr>
            <a:r>
              <a:rPr lang="ka-GE" dirty="0"/>
              <a:t>მონაწილე მხარეთა კოორდინაციის ნაკლებობა  - კოლეჯთან, სასწავლო კომპანიებთან მუდმივი კომუნიკაცია და სწავლის პროცესების კოორდინაცია; </a:t>
            </a:r>
          </a:p>
          <a:p>
            <a:pPr>
              <a:buFont typeface="+mj-lt"/>
              <a:buAutoNum type="arabicPeriod"/>
              <a:defRPr/>
            </a:pPr>
            <a:r>
              <a:rPr lang="ka-GE" dirty="0"/>
              <a:t>შრომითი ანაზღაურება;</a:t>
            </a:r>
            <a:endParaRPr lang="en-GB" dirty="0"/>
          </a:p>
          <a:p>
            <a:pPr>
              <a:buFont typeface="+mj-lt"/>
              <a:buAutoNum type="arabicPeriod"/>
              <a:defRPr/>
            </a:pPr>
            <a:r>
              <a:rPr lang="en-GB" dirty="0"/>
              <a:t>COVID-19; </a:t>
            </a:r>
            <a:endParaRPr lang="ka-GE" dirty="0"/>
          </a:p>
          <a:p>
            <a:pPr>
              <a:buFont typeface="+mj-lt"/>
              <a:buAutoNum type="arabicPeriod"/>
              <a:defRPr/>
            </a:pPr>
            <a:endParaRPr lang="en-GB" dirty="0"/>
          </a:p>
          <a:p>
            <a:pPr marL="0" indent="0">
              <a:buNone/>
              <a:defRPr/>
            </a:pPr>
            <a:endParaRPr lang="ka-GE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14D9DB-A574-4AAD-949F-0A387A26B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9B732-6E66-4F0D-AA80-71406489ED7C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0633-C06A-44BF-BBE0-CE2FD2A85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F24DC-3F96-4381-B6A8-7690B6AB8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028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E27FF-B9A6-45A3-8537-893838278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798" y="286603"/>
            <a:ext cx="10995882" cy="1790772"/>
          </a:xfrm>
        </p:spPr>
        <p:txBody>
          <a:bodyPr>
            <a:normAutofit/>
          </a:bodyPr>
          <a:lstStyle/>
          <a:p>
            <a:pPr algn="ctr"/>
            <a:r>
              <a:rPr lang="ka-GE" b="1" dirty="0"/>
              <a:t>ძირითადი გამოწვევები </a:t>
            </a:r>
            <a:r>
              <a:rPr lang="en-GB" b="1" dirty="0"/>
              <a:t>COVID-19</a:t>
            </a:r>
            <a:br>
              <a:rPr lang="en-GB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7DF60-46CD-4BC7-B8A3-EC59B9E10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758462"/>
            <a:ext cx="10789920" cy="4526928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  <a:defRPr/>
            </a:pPr>
            <a:r>
              <a:rPr lang="ka-GE" dirty="0"/>
              <a:t>   გადაადგილების და ფიზიკური კონტაქტის შეზღუდვა; </a:t>
            </a:r>
          </a:p>
          <a:p>
            <a:pPr>
              <a:buFont typeface="+mj-lt"/>
              <a:buAutoNum type="arabicPeriod"/>
              <a:defRPr/>
            </a:pPr>
            <a:r>
              <a:rPr lang="ka-GE" dirty="0"/>
              <a:t>   გამოცდების ორგანიზება და ჩატარება; </a:t>
            </a:r>
          </a:p>
          <a:p>
            <a:pPr lvl="1">
              <a:buFont typeface="+mj-lt"/>
              <a:buAutoNum type="arabicPeriod"/>
              <a:defRPr/>
            </a:pPr>
            <a:r>
              <a:rPr lang="ka-GE" dirty="0"/>
              <a:t>ადგილის შერჩევა</a:t>
            </a:r>
          </a:p>
          <a:p>
            <a:pPr lvl="1">
              <a:buFont typeface="+mj-lt"/>
              <a:buAutoNum type="arabicPeriod"/>
              <a:defRPr/>
            </a:pPr>
            <a:r>
              <a:rPr lang="ka-GE" dirty="0"/>
              <a:t>ჟურის წევრების მობილიზება</a:t>
            </a:r>
          </a:p>
          <a:p>
            <a:pPr lvl="1">
              <a:buFont typeface="+mj-lt"/>
              <a:buAutoNum type="arabicPeriod"/>
              <a:defRPr/>
            </a:pPr>
            <a:r>
              <a:rPr lang="ka-GE" dirty="0"/>
              <a:t>გადაადგილება </a:t>
            </a:r>
          </a:p>
          <a:p>
            <a:pPr>
              <a:buFont typeface="+mj-lt"/>
              <a:buAutoNum type="arabicPeriod"/>
              <a:defRPr/>
            </a:pPr>
            <a:r>
              <a:rPr lang="ka-GE" dirty="0"/>
              <a:t>გასვლითი ღონისძიებები, დამატებითი ტრეინინგების ჩატარება;</a:t>
            </a:r>
          </a:p>
          <a:p>
            <a:pPr lvl="1">
              <a:buFont typeface="+mj-lt"/>
              <a:buAutoNum type="arabicPeriod"/>
              <a:defRPr/>
            </a:pPr>
            <a:r>
              <a:rPr lang="ka-GE" dirty="0"/>
              <a:t>ტრეინინგები სანერგე მეურნეობასა და ვენახში;  </a:t>
            </a:r>
          </a:p>
          <a:p>
            <a:pPr lvl="1">
              <a:buFont typeface="+mj-lt"/>
              <a:buAutoNum type="arabicPeriod"/>
              <a:defRPr/>
            </a:pPr>
            <a:r>
              <a:rPr lang="ka-GE" dirty="0"/>
              <a:t>გერმანელი კოლეგების ჩემოსვლა და </a:t>
            </a:r>
            <a:r>
              <a:rPr lang="en-GB" dirty="0" err="1"/>
              <a:t>ToT</a:t>
            </a:r>
            <a:r>
              <a:rPr lang="en-GB" dirty="0"/>
              <a:t> </a:t>
            </a:r>
            <a:r>
              <a:rPr lang="ka-GE" dirty="0"/>
              <a:t>ტრეინინგის ჩატარება;</a:t>
            </a:r>
          </a:p>
          <a:p>
            <a:pPr lvl="1">
              <a:buFont typeface="+mj-lt"/>
              <a:buAutoNum type="arabicPeriod"/>
              <a:defRPr/>
            </a:pPr>
            <a:r>
              <a:rPr lang="ka-GE" dirty="0"/>
              <a:t>გერმანიაში საკვალიფიკაციო გამოცდებზე დასწრება კვალიფიკაციის ამაღლების მიზნით</a:t>
            </a:r>
          </a:p>
          <a:p>
            <a:pPr>
              <a:buFont typeface="+mj-lt"/>
              <a:buAutoNum type="arabicPeriod"/>
              <a:defRPr/>
            </a:pPr>
            <a:r>
              <a:rPr lang="ka-GE" dirty="0"/>
              <a:t>დიპლომების გადაცემის ცერემონია; </a:t>
            </a:r>
          </a:p>
          <a:p>
            <a:pPr>
              <a:buFont typeface="+mj-lt"/>
              <a:buAutoNum type="arabicPeriod"/>
              <a:defRPr/>
            </a:pPr>
            <a:r>
              <a:rPr lang="ka-GE" dirty="0"/>
              <a:t>კომპანიებთან შეხვედრა და სასწავლო საწარმოების შერჩევის პროცედურები; </a:t>
            </a:r>
          </a:p>
          <a:p>
            <a:pPr marL="0" indent="0">
              <a:buNone/>
              <a:defRPr/>
            </a:pPr>
            <a:endParaRPr lang="ka-GE" dirty="0"/>
          </a:p>
          <a:p>
            <a:pPr marL="0" indent="0">
              <a:buNone/>
              <a:defRPr/>
            </a:pPr>
            <a:endParaRPr lang="ka-GE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14D9DB-A574-4AAD-949F-0A387A26B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9B732-6E66-4F0D-AA80-71406489ED7C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0633-C06A-44BF-BBE0-CE2FD2A85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F24DC-3F96-4381-B6A8-7690B6AB8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137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E27FF-B9A6-45A3-8537-893838278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798" y="286603"/>
            <a:ext cx="10995882" cy="1790772"/>
          </a:xfrm>
        </p:spPr>
        <p:txBody>
          <a:bodyPr>
            <a:normAutofit/>
          </a:bodyPr>
          <a:lstStyle/>
          <a:p>
            <a:pPr algn="ctr"/>
            <a:r>
              <a:rPr lang="ka-GE" sz="2200" b="1" dirty="0"/>
              <a:t>სამუშაოზე დაფუძნებული სწავლების სისტემის დანერგვა </a:t>
            </a:r>
            <a:r>
              <a:rPr lang="en-GB" sz="2200" b="1" dirty="0"/>
              <a:t>COVID-19</a:t>
            </a:r>
            <a:r>
              <a:rPr lang="ka-GE" sz="2200" b="1" dirty="0"/>
              <a:t> პირობებში</a:t>
            </a:r>
            <a:br>
              <a:rPr lang="en-GB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7DF60-46CD-4BC7-B8A3-EC59B9E10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862" y="1731146"/>
            <a:ext cx="10782818" cy="4135082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ka-GE" dirty="0"/>
          </a:p>
          <a:p>
            <a:pPr marL="457200" indent="-457200">
              <a:buFont typeface="+mj-lt"/>
              <a:buAutoNum type="arabicPeriod"/>
            </a:pPr>
            <a:r>
              <a:rPr lang="ka-GE" dirty="0"/>
              <a:t>დაემატა 10-მდე ახალი კომპანია;</a:t>
            </a:r>
          </a:p>
          <a:p>
            <a:pPr marL="749808" lvl="1" indent="-457200">
              <a:buFont typeface="+mj-lt"/>
              <a:buAutoNum type="arabicPeriod"/>
            </a:pPr>
            <a:r>
              <a:rPr lang="ka-GE" dirty="0"/>
              <a:t>ონლაინ გასაუბრებები</a:t>
            </a:r>
          </a:p>
          <a:p>
            <a:pPr marL="749808" lvl="1" indent="-457200">
              <a:buFont typeface="+mj-lt"/>
              <a:buAutoNum type="arabicPeriod"/>
            </a:pPr>
            <a:r>
              <a:rPr lang="ka-GE" dirty="0"/>
              <a:t>სატელეფონო გასაუბრებები</a:t>
            </a:r>
          </a:p>
          <a:p>
            <a:pPr marL="457200" indent="-457200">
              <a:buFont typeface="+mj-lt"/>
              <a:buAutoNum type="arabicPeriod"/>
            </a:pPr>
            <a:r>
              <a:rPr lang="ka-GE" dirty="0"/>
              <a:t>ჩატარდა მიღება 27 ახალი სტუდენტის 2 კოლეჯში;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ka-GE" dirty="0"/>
              <a:t>ჩატარდა საკვალიფიკაციო თეორიული და პრაქტიკული გამოცდა; </a:t>
            </a:r>
          </a:p>
          <a:p>
            <a:pPr marL="457200" indent="-457200">
              <a:buFont typeface="+mj-lt"/>
              <a:buAutoNum type="arabicPeriod"/>
            </a:pPr>
            <a:r>
              <a:rPr lang="ka-GE" dirty="0"/>
              <a:t>ჩატარდა </a:t>
            </a:r>
            <a:r>
              <a:rPr lang="en-GB" dirty="0"/>
              <a:t>TOT </a:t>
            </a:r>
            <a:r>
              <a:rPr lang="ka-GE" dirty="0"/>
              <a:t>საწარმოს კოორდინატორებისთვის და კოლეჯის პედაგოგებსთვის; </a:t>
            </a:r>
          </a:p>
          <a:p>
            <a:pPr marL="457200" indent="-457200">
              <a:buFont typeface="+mj-lt"/>
              <a:buAutoNum type="arabicPeriod"/>
            </a:pPr>
            <a:r>
              <a:rPr lang="ka-GE" dirty="0"/>
              <a:t>დაემატა ახალი კოლეჯი თელავში და 202</a:t>
            </a:r>
            <a:r>
              <a:rPr lang="en-GB" dirty="0"/>
              <a:t>1 </a:t>
            </a:r>
            <a:r>
              <a:rPr lang="ka-GE" dirty="0"/>
              <a:t>წლის შემოდგომიდან მოხდება ახალი ჯგუფის მიღება; </a:t>
            </a:r>
          </a:p>
          <a:p>
            <a:pPr marL="457200" indent="-457200">
              <a:buFont typeface="+mj-lt"/>
              <a:buAutoNum type="arabicPeriod"/>
            </a:pPr>
            <a:r>
              <a:rPr lang="ka-GE" dirty="0"/>
              <a:t>სტუდენტებს კოლეჯში სწავლა და კომპანიებში სიარული არ შეუჩერებიათ; </a:t>
            </a:r>
          </a:p>
          <a:p>
            <a:pPr marL="0" indent="0">
              <a:buNone/>
            </a:pPr>
            <a:endParaRPr lang="ka-G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14D9DB-A574-4AAD-949F-0A387A26B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9B732-6E66-4F0D-AA80-71406489ED7C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0633-C06A-44BF-BBE0-CE2FD2A85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Georgian Wine Association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F24DC-3F96-4381-B6A8-7690B6AB8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AEB-86EC-4A7A-901D-AF70BC310C9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82156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